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0"/>
  </p:notesMasterIdLst>
  <p:sldIdLst>
    <p:sldId id="256" r:id="rId2"/>
    <p:sldId id="257" r:id="rId3"/>
    <p:sldId id="258" r:id="rId4"/>
    <p:sldId id="259" r:id="rId5"/>
    <p:sldId id="305" r:id="rId6"/>
    <p:sldId id="264" r:id="rId7"/>
    <p:sldId id="265" r:id="rId8"/>
    <p:sldId id="261" r:id="rId9"/>
    <p:sldId id="268" r:id="rId10"/>
    <p:sldId id="269" r:id="rId11"/>
    <p:sldId id="270" r:id="rId12"/>
    <p:sldId id="271" r:id="rId13"/>
    <p:sldId id="272" r:id="rId14"/>
    <p:sldId id="263" r:id="rId15"/>
    <p:sldId id="273" r:id="rId16"/>
    <p:sldId id="279" r:id="rId17"/>
    <p:sldId id="282" r:id="rId18"/>
    <p:sldId id="274" r:id="rId19"/>
    <p:sldId id="283" r:id="rId20"/>
    <p:sldId id="275" r:id="rId21"/>
    <p:sldId id="277" r:id="rId22"/>
    <p:sldId id="281" r:id="rId23"/>
    <p:sldId id="278" r:id="rId24"/>
    <p:sldId id="280" r:id="rId25"/>
    <p:sldId id="284" r:id="rId26"/>
    <p:sldId id="285" r:id="rId27"/>
    <p:sldId id="286" r:id="rId28"/>
    <p:sldId id="306" r:id="rId29"/>
    <p:sldId id="287" r:id="rId30"/>
    <p:sldId id="299" r:id="rId31"/>
    <p:sldId id="298" r:id="rId32"/>
    <p:sldId id="300" r:id="rId33"/>
    <p:sldId id="301" r:id="rId34"/>
    <p:sldId id="302" r:id="rId35"/>
    <p:sldId id="303" r:id="rId36"/>
    <p:sldId id="304" r:id="rId37"/>
    <p:sldId id="315" r:id="rId38"/>
    <p:sldId id="317" r:id="rId39"/>
    <p:sldId id="318" r:id="rId40"/>
    <p:sldId id="319" r:id="rId41"/>
    <p:sldId id="320" r:id="rId42"/>
    <p:sldId id="321" r:id="rId43"/>
    <p:sldId id="322" r:id="rId44"/>
    <p:sldId id="316" r:id="rId45"/>
    <p:sldId id="323" r:id="rId46"/>
    <p:sldId id="324" r:id="rId47"/>
    <p:sldId id="325" r:id="rId48"/>
    <p:sldId id="328" r:id="rId4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D4A8B1-EBBB-4D9B-9B65-F8B507346615}" type="datetimeFigureOut">
              <a:rPr lang="en-US" smtClean="0"/>
              <a:pPr/>
              <a:t>5/22/2016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48A332-B112-40A2-A4DF-D468CDB47C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5104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48A332-B112-40A2-A4DF-D468CDB47C68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48A332-B112-40A2-A4DF-D468CDB47C68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1075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IN" smtClean="0"/>
          </a:p>
        </p:txBody>
      </p:sp>
      <p:sp>
        <p:nvSpPr>
          <p:cNvPr id="131076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597D76-DF43-4343-AAD5-3F72852FEB2B}" type="slidenum">
              <a:rPr lang="en-US">
                <a:cs typeface="Arial" charset="0"/>
              </a:rPr>
              <a:pPr/>
              <a:t>39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2099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IN" smtClean="0"/>
          </a:p>
        </p:txBody>
      </p:sp>
      <p:sp>
        <p:nvSpPr>
          <p:cNvPr id="132100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DC0F21-7596-4178-8B3C-D3580D6C596D}" type="slidenum">
              <a:rPr lang="en-US">
                <a:cs typeface="Arial" charset="0"/>
              </a:rPr>
              <a:pPr/>
              <a:t>40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2339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80228" name="Slide Number Placeholder 3"/>
          <p:cNvSpPr txBox="1">
            <a:spLocks noGrp="1"/>
          </p:cNvSpPr>
          <p:nvPr/>
        </p:nvSpPr>
        <p:spPr bwMode="auto">
          <a:xfrm>
            <a:off x="3884414" y="8685894"/>
            <a:ext cx="2972098" cy="456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6" rIns="91432" bIns="45716" anchor="b"/>
          <a:lstStyle/>
          <a:p>
            <a:pPr algn="r" defTabSz="914485"/>
            <a:fld id="{7B30BAC3-6B54-4D50-B617-8C43EDC255E5}" type="slidenum">
              <a:rPr lang="en-US" sz="1200"/>
              <a:pPr algn="r" defTabSz="914485"/>
              <a:t>42</a:t>
            </a:fld>
            <a:endParaRPr lang="en-US" sz="1200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9747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59748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D74BB2-CEF4-4ACA-A2E4-156AAF11F2E4}" type="slidenum">
              <a:rPr lang="en-US"/>
              <a:pPr/>
              <a:t>43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4627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5651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55652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0EF568-172B-41B6-BFEC-140E815113D9}" type="slidenum">
              <a:rPr lang="en-US"/>
              <a:pPr/>
              <a:t>46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944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1894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33D59E6-3966-4EEB-8B63-240B2240C33A}" type="slidenum">
              <a:rPr lang="en-US"/>
              <a:pPr/>
              <a:t>47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3539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1935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52946DF-76C4-486E-9E75-4FA1F075E864}" type="slidenum">
              <a:rPr lang="en-US"/>
              <a:pPr/>
              <a:t>48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E0A92-090D-4292-95A2-754C77F131FE}" type="datetimeFigureOut">
              <a:rPr lang="en-US" smtClean="0"/>
              <a:pPr/>
              <a:t>5/22/2016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8D56E-E385-4718-87AA-7929F7DFAC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E0A92-090D-4292-95A2-754C77F131FE}" type="datetimeFigureOut">
              <a:rPr lang="en-US" smtClean="0"/>
              <a:pPr/>
              <a:t>5/22/2016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8D56E-E385-4718-87AA-7929F7DFAC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E0A92-090D-4292-95A2-754C77F131FE}" type="datetimeFigureOut">
              <a:rPr lang="en-US" smtClean="0"/>
              <a:pPr/>
              <a:t>5/22/2016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8D56E-E385-4718-87AA-7929F7DFAC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E0A92-090D-4292-95A2-754C77F131FE}" type="datetimeFigureOut">
              <a:rPr lang="en-US" smtClean="0"/>
              <a:pPr/>
              <a:t>5/22/2016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8D56E-E385-4718-87AA-7929F7DFAC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E0A92-090D-4292-95A2-754C77F131FE}" type="datetimeFigureOut">
              <a:rPr lang="en-US" smtClean="0"/>
              <a:pPr/>
              <a:t>5/22/2016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8D56E-E385-4718-87AA-7929F7DFAC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E0A92-090D-4292-95A2-754C77F131FE}" type="datetimeFigureOut">
              <a:rPr lang="en-US" smtClean="0"/>
              <a:pPr/>
              <a:t>5/22/2016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8D56E-E385-4718-87AA-7929F7DFAC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E0A92-090D-4292-95A2-754C77F131FE}" type="datetimeFigureOut">
              <a:rPr lang="en-US" smtClean="0"/>
              <a:pPr/>
              <a:t>5/22/2016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8D56E-E385-4718-87AA-7929F7DFAC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E0A92-090D-4292-95A2-754C77F131FE}" type="datetimeFigureOut">
              <a:rPr lang="en-US" smtClean="0"/>
              <a:pPr/>
              <a:t>5/22/2016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8D56E-E385-4718-87AA-7929F7DFAC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E0A92-090D-4292-95A2-754C77F131FE}" type="datetimeFigureOut">
              <a:rPr lang="en-US" smtClean="0"/>
              <a:pPr/>
              <a:t>5/22/2016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8D56E-E385-4718-87AA-7929F7DFAC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E0A92-090D-4292-95A2-754C77F131FE}" type="datetimeFigureOut">
              <a:rPr lang="en-US" smtClean="0"/>
              <a:pPr/>
              <a:t>5/22/2016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8D56E-E385-4718-87AA-7929F7DFAC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E0A92-090D-4292-95A2-754C77F131FE}" type="datetimeFigureOut">
              <a:rPr lang="en-US" smtClean="0"/>
              <a:pPr/>
              <a:t>5/22/2016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8D56E-E385-4718-87AA-7929F7DFAC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E0A92-090D-4292-95A2-754C77F131FE}" type="datetimeFigureOut">
              <a:rPr lang="en-US" smtClean="0"/>
              <a:pPr/>
              <a:t>5/22/2016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68D56E-E385-4718-87AA-7929F7DFAC3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wmf"/><Relationship Id="rId4" Type="http://schemas.openxmlformats.org/officeDocument/2006/relationships/oleObject" Target="../embeddings/oleObject1.bin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6.e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3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4.wmf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State specific Water quality issues – Remedial measures 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M.G.Cyriac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Water Quality Issues in Kerala State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229600" cy="5181600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en-US" sz="11200" b="1" dirty="0" smtClean="0"/>
              <a:t>1)Presence of </a:t>
            </a:r>
            <a:r>
              <a:rPr lang="en-US" sz="11200" b="1" dirty="0" err="1" smtClean="0"/>
              <a:t>coliform</a:t>
            </a:r>
            <a:r>
              <a:rPr lang="en-US" sz="11200" b="1" dirty="0" smtClean="0"/>
              <a:t> Bacteria</a:t>
            </a:r>
          </a:p>
          <a:p>
            <a:pPr>
              <a:buNone/>
            </a:pPr>
            <a:endParaRPr lang="en-US" sz="11200" b="1" dirty="0" smtClean="0"/>
          </a:p>
          <a:p>
            <a:pPr>
              <a:buNone/>
            </a:pPr>
            <a:r>
              <a:rPr lang="en-US" sz="11200" b="1" dirty="0" smtClean="0"/>
              <a:t>2)Variation in pH value  a)Low pH and high pH</a:t>
            </a:r>
          </a:p>
          <a:p>
            <a:pPr>
              <a:buNone/>
            </a:pPr>
            <a:endParaRPr lang="en-US" sz="11200" b="1" dirty="0" smtClean="0"/>
          </a:p>
          <a:p>
            <a:pPr>
              <a:buNone/>
            </a:pPr>
            <a:r>
              <a:rPr lang="en-US" sz="11200" b="1" dirty="0" smtClean="0"/>
              <a:t>3)Excess  Iron</a:t>
            </a:r>
          </a:p>
          <a:p>
            <a:pPr>
              <a:buNone/>
            </a:pPr>
            <a:endParaRPr lang="en-US" sz="11200" b="1" dirty="0" smtClean="0"/>
          </a:p>
          <a:p>
            <a:pPr>
              <a:buNone/>
            </a:pPr>
            <a:r>
              <a:rPr lang="en-US" sz="11200" b="1" dirty="0" smtClean="0"/>
              <a:t>4) Excess Turbidity</a:t>
            </a:r>
          </a:p>
          <a:p>
            <a:pPr>
              <a:buNone/>
            </a:pPr>
            <a:endParaRPr lang="en-US" sz="11200" b="1" dirty="0" smtClean="0"/>
          </a:p>
          <a:p>
            <a:pPr>
              <a:buNone/>
            </a:pPr>
            <a:r>
              <a:rPr lang="en-US" sz="11200" b="1" dirty="0" smtClean="0"/>
              <a:t>5)Excess </a:t>
            </a:r>
            <a:r>
              <a:rPr lang="en-US" sz="11200" b="1" dirty="0" err="1" smtClean="0"/>
              <a:t>Flouride</a:t>
            </a:r>
            <a:endParaRPr lang="en-US" sz="11200" b="1" dirty="0" smtClean="0"/>
          </a:p>
          <a:p>
            <a:pPr>
              <a:buNone/>
            </a:pPr>
            <a:endParaRPr lang="en-US" sz="11200" b="1" dirty="0" smtClean="0"/>
          </a:p>
          <a:p>
            <a:pPr>
              <a:buNone/>
            </a:pPr>
            <a:r>
              <a:rPr lang="en-US" sz="11200" b="1" dirty="0" smtClean="0"/>
              <a:t>6) Salinity</a:t>
            </a:r>
          </a:p>
          <a:p>
            <a:pPr>
              <a:buNone/>
            </a:pPr>
            <a:endParaRPr lang="en-US" sz="4400" dirty="0" smtClean="0"/>
          </a:p>
          <a:p>
            <a:pPr>
              <a:buNone/>
            </a:pPr>
            <a:r>
              <a:rPr lang="en-US" sz="4400" dirty="0" smtClean="0"/>
              <a:t>  </a:t>
            </a:r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Pollution due to organic matter </a:t>
            </a:r>
          </a:p>
          <a:p>
            <a:r>
              <a:rPr lang="en-US" dirty="0" smtClean="0"/>
              <a:t>Excess hardness</a:t>
            </a:r>
          </a:p>
          <a:p>
            <a:r>
              <a:rPr lang="en-US" dirty="0" smtClean="0"/>
              <a:t>Growth of Algae</a:t>
            </a:r>
          </a:p>
          <a:p>
            <a:r>
              <a:rPr lang="en-US" dirty="0" smtClean="0"/>
              <a:t>Deposition of carbonate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Water Pollution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Point and non point sources of Pollution</a:t>
            </a:r>
          </a:p>
          <a:p>
            <a:r>
              <a:rPr lang="en-US" dirty="0" smtClean="0"/>
              <a:t>Point sources-discharge from an industry, pollution from septic tank of a house etc</a:t>
            </a:r>
          </a:p>
          <a:p>
            <a:r>
              <a:rPr lang="en-US" dirty="0" smtClean="0"/>
              <a:t>Non point sources of pollution,- Pollution of </a:t>
            </a:r>
            <a:r>
              <a:rPr lang="en-US" dirty="0" err="1" smtClean="0"/>
              <a:t>Flouride</a:t>
            </a:r>
            <a:r>
              <a:rPr lang="en-US" dirty="0" smtClean="0"/>
              <a:t> in </a:t>
            </a:r>
            <a:r>
              <a:rPr lang="en-US" dirty="0" err="1" smtClean="0"/>
              <a:t>Palakkad</a:t>
            </a:r>
            <a:r>
              <a:rPr lang="en-US" dirty="0" smtClean="0"/>
              <a:t> ,water logged area pollution in </a:t>
            </a:r>
            <a:r>
              <a:rPr lang="en-US" dirty="0" err="1" smtClean="0"/>
              <a:t>Alappuzha</a:t>
            </a:r>
            <a:r>
              <a:rPr lang="en-US" dirty="0" smtClean="0"/>
              <a:t>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Classification of the state based on water pollution potential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Water logged area </a:t>
            </a:r>
          </a:p>
          <a:p>
            <a:r>
              <a:rPr lang="en-US" dirty="0" smtClean="0"/>
              <a:t>Coastal area </a:t>
            </a:r>
          </a:p>
          <a:p>
            <a:r>
              <a:rPr lang="en-US" dirty="0" smtClean="0"/>
              <a:t>Thickly Populated Urban area ( towns , cities etc)</a:t>
            </a:r>
          </a:p>
          <a:p>
            <a:r>
              <a:rPr lang="en-US" dirty="0" smtClean="0"/>
              <a:t>Thickly Populated  Rural Area </a:t>
            </a:r>
          </a:p>
          <a:p>
            <a:r>
              <a:rPr lang="en-US" dirty="0" smtClean="0"/>
              <a:t>Industrial area </a:t>
            </a:r>
          </a:p>
          <a:p>
            <a:r>
              <a:rPr lang="en-US" dirty="0" smtClean="0"/>
              <a:t>Geographically specific area </a:t>
            </a:r>
          </a:p>
          <a:p>
            <a:r>
              <a:rPr lang="en-US" dirty="0" smtClean="0"/>
              <a:t>Less populated rural area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Water logged area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Typically most part of </a:t>
            </a:r>
            <a:r>
              <a:rPr lang="en-US" dirty="0" err="1" smtClean="0"/>
              <a:t>Alappuzha</a:t>
            </a:r>
            <a:r>
              <a:rPr lang="en-US" dirty="0" smtClean="0"/>
              <a:t> district  and  small parts in other districts </a:t>
            </a:r>
          </a:p>
          <a:p>
            <a:r>
              <a:rPr lang="en-US" dirty="0" smtClean="0"/>
              <a:t>Possibility for pollution is higher</a:t>
            </a:r>
          </a:p>
          <a:p>
            <a:r>
              <a:rPr lang="en-US" dirty="0" smtClean="0"/>
              <a:t>Surface contaminants are having direct access to water bodies </a:t>
            </a:r>
          </a:p>
          <a:p>
            <a:r>
              <a:rPr lang="en-US" dirty="0" smtClean="0"/>
              <a:t>Disposal of human excreta and other wastes are problem</a:t>
            </a:r>
          </a:p>
          <a:p>
            <a:r>
              <a:rPr lang="en-US" dirty="0" smtClean="0"/>
              <a:t>Water contains high organic matter, excessive bacterial presence , turbidity, color, </a:t>
            </a:r>
            <a:r>
              <a:rPr lang="en-US" dirty="0" err="1" smtClean="0"/>
              <a:t>odour</a:t>
            </a:r>
            <a:r>
              <a:rPr lang="en-US" dirty="0" smtClean="0"/>
              <a:t> and such contaminants</a:t>
            </a:r>
          </a:p>
          <a:p>
            <a:r>
              <a:rPr lang="en-US" dirty="0" smtClean="0"/>
              <a:t>Rain water harvesting is  relevant to  provide safe water but artificial recharge is not appropriate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Construction of </a:t>
            </a:r>
            <a:r>
              <a:rPr lang="en-US" dirty="0" err="1" smtClean="0"/>
              <a:t>pucca</a:t>
            </a:r>
            <a:r>
              <a:rPr lang="en-US" dirty="0" smtClean="0"/>
              <a:t> septic tank with inlet and outlet above maximum water level</a:t>
            </a:r>
          </a:p>
          <a:p>
            <a:r>
              <a:rPr lang="en-US" dirty="0" smtClean="0"/>
              <a:t>Reducing the wastes and its  effective disposal</a:t>
            </a:r>
          </a:p>
          <a:p>
            <a:r>
              <a:rPr lang="en-US" dirty="0" smtClean="0"/>
              <a:t>Biodegradable solid wastes to be converted as manure using </a:t>
            </a:r>
            <a:r>
              <a:rPr lang="en-US" dirty="0" err="1" smtClean="0"/>
              <a:t>vermi</a:t>
            </a:r>
            <a:r>
              <a:rPr lang="en-US" dirty="0" smtClean="0"/>
              <a:t> composting</a:t>
            </a:r>
          </a:p>
          <a:p>
            <a:r>
              <a:rPr lang="en-US" dirty="0" smtClean="0"/>
              <a:t>Effective water supply system</a:t>
            </a:r>
          </a:p>
          <a:p>
            <a:r>
              <a:rPr lang="en-US" dirty="0" smtClean="0"/>
              <a:t>Effective treatment even at the household level  for    to </a:t>
            </a:r>
            <a:r>
              <a:rPr lang="en-US" smtClean="0"/>
              <a:t>make  water potable   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Water Quality Issues in the Coastal  Area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Sea water intrusion- Excessive withdrawal of fresh water results in to  intrusion of sea water manifested as presence of excess Chloride ,Hardness etc </a:t>
            </a:r>
          </a:p>
          <a:p>
            <a:r>
              <a:rPr lang="en-US" dirty="0" smtClean="0"/>
              <a:t>Predominant in most part of the coastal reach</a:t>
            </a:r>
          </a:p>
          <a:p>
            <a:r>
              <a:rPr lang="en-US" dirty="0" smtClean="0"/>
              <a:t>Excessive presence of chloride ,  hardness and other minerals and </a:t>
            </a:r>
            <a:r>
              <a:rPr lang="en-US" dirty="0" err="1" smtClean="0"/>
              <a:t>brackisness</a:t>
            </a:r>
            <a:r>
              <a:rPr lang="en-US" dirty="0" smtClean="0"/>
              <a:t>  in the water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Ghyben</a:t>
            </a:r>
            <a:r>
              <a:rPr lang="en-US" dirty="0" smtClean="0"/>
              <a:t>- </a:t>
            </a:r>
            <a:r>
              <a:rPr lang="en-US" dirty="0" err="1" smtClean="0"/>
              <a:t>Herzsberg</a:t>
            </a:r>
            <a:r>
              <a:rPr lang="en-US" dirty="0" smtClean="0"/>
              <a:t> Equation</a:t>
            </a:r>
            <a:endParaRPr lang="en-US" dirty="0"/>
          </a:p>
        </p:txBody>
      </p:sp>
      <p:pic>
        <p:nvPicPr>
          <p:cNvPr id="665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00150" y="1839119"/>
            <a:ext cx="6743700" cy="4048125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      Treatments for Chloride   </a:t>
            </a:r>
            <a:br>
              <a:rPr lang="en-US" smtClean="0"/>
            </a:br>
            <a:r>
              <a:rPr lang="en-US" smtClean="0"/>
              <a:t>                   Removal         </a:t>
            </a:r>
          </a:p>
        </p:txBody>
      </p:sp>
      <p:sp>
        <p:nvSpPr>
          <p:cNvPr id="19459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 2" pitchFamily="18" charset="2"/>
              <a:buNone/>
            </a:pPr>
            <a:endParaRPr lang="en-US" smtClean="0"/>
          </a:p>
          <a:p>
            <a:pPr>
              <a:buFont typeface="Wingdings 2" pitchFamily="18" charset="2"/>
              <a:buNone/>
            </a:pPr>
            <a:endParaRPr lang="en-US" smtClean="0"/>
          </a:p>
          <a:p>
            <a:pPr>
              <a:buFont typeface="Wingdings 2" pitchFamily="18" charset="2"/>
              <a:buNone/>
            </a:pPr>
            <a:r>
              <a:rPr lang="en-US" smtClean="0"/>
              <a:t>                   </a:t>
            </a:r>
            <a:r>
              <a:rPr lang="en-US" sz="4800" smtClean="0"/>
              <a:t>Reverse  osmosis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5000" y="1600200"/>
            <a:ext cx="46482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304800"/>
            <a:ext cx="731520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098" name="Object 3"/>
          <p:cNvGraphicFramePr>
            <a:graphicFrameLocks noChangeAspect="1"/>
          </p:cNvGraphicFramePr>
          <p:nvPr/>
        </p:nvGraphicFramePr>
        <p:xfrm>
          <a:off x="3948113" y="3186113"/>
          <a:ext cx="1247775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Package" r:id="rId4" imgW="1247760" imgH="485640" progId="Package">
                  <p:embed/>
                </p:oleObj>
              </mc:Choice>
              <mc:Fallback>
                <p:oleObj name="Package" r:id="rId4" imgW="1247760" imgH="485640" progId="Package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48113" y="3186113"/>
                        <a:ext cx="1247775" cy="485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53882" dir="13500000" algn="ctr" rotWithShape="0">
                                <a:schemeClr val="bg2">
                                  <a:alpha val="50000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/>
        <p:txBody>
          <a:bodyPr bIns="91440" anchor="b" anchorCtr="0">
            <a:normAutofit fontScale="90000"/>
          </a:bodyPr>
          <a:lstStyle/>
          <a:p>
            <a:pPr eaLnBrk="1" hangingPunct="1">
              <a:defRPr/>
            </a:pPr>
            <a:r>
              <a:rPr lang="en-US" sz="4000" smtClean="0"/>
              <a:t>2500M3/Hour plant in Jubail, Saudi Arabia</a:t>
            </a:r>
          </a:p>
        </p:txBody>
      </p:sp>
      <p:pic>
        <p:nvPicPr>
          <p:cNvPr id="117763" name="Picture 2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304800" y="1371600"/>
            <a:ext cx="8534400" cy="5181600"/>
          </a:xfrm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Remedial measures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Rain Water harvesting</a:t>
            </a:r>
          </a:p>
          <a:p>
            <a:r>
              <a:rPr lang="en-US" dirty="0" smtClean="0"/>
              <a:t>Limited depth of well to draw only fresh water</a:t>
            </a:r>
          </a:p>
          <a:p>
            <a:r>
              <a:rPr lang="en-US" dirty="0" smtClean="0"/>
              <a:t>Other suitable measures to control of draining of fresh water to sea</a:t>
            </a:r>
          </a:p>
          <a:p>
            <a:r>
              <a:rPr lang="en-US" dirty="0" smtClean="0"/>
              <a:t>Treatment of sea water using reverse osmosis</a:t>
            </a:r>
          </a:p>
          <a:p>
            <a:r>
              <a:rPr lang="en-US" dirty="0" smtClean="0"/>
              <a:t>Predominant in Gulf countries 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Thickly Populated Urban Area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In addition to resident population floating population will be enormous </a:t>
            </a:r>
          </a:p>
          <a:p>
            <a:r>
              <a:rPr lang="en-US" dirty="0" smtClean="0"/>
              <a:t>If effective water supply is not available providing safe water to the people is challenging</a:t>
            </a:r>
          </a:p>
          <a:p>
            <a:r>
              <a:rPr lang="en-US" dirty="0" smtClean="0"/>
              <a:t>Waste problem both liquid and solid will be serious </a:t>
            </a:r>
          </a:p>
          <a:p>
            <a:r>
              <a:rPr lang="en-US" dirty="0" smtClean="0"/>
              <a:t>Generally the  traditional water sources will be contaminated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 water quality issues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Presence of </a:t>
            </a:r>
            <a:r>
              <a:rPr lang="en-US" dirty="0" err="1" smtClean="0"/>
              <a:t>coliform</a:t>
            </a:r>
            <a:r>
              <a:rPr lang="en-US" dirty="0" smtClean="0"/>
              <a:t>  bacteria </a:t>
            </a:r>
          </a:p>
          <a:p>
            <a:r>
              <a:rPr lang="en-US" dirty="0" smtClean="0"/>
              <a:t>Presence of excess Iron in drinking water</a:t>
            </a:r>
          </a:p>
          <a:p>
            <a:r>
              <a:rPr lang="en-US" dirty="0" smtClean="0"/>
              <a:t>Presence of organic matter </a:t>
            </a:r>
          </a:p>
          <a:p>
            <a:r>
              <a:rPr lang="en-US" dirty="0" smtClean="0"/>
              <a:t>Low pH and in rare cases high pH</a:t>
            </a:r>
          </a:p>
          <a:p>
            <a:r>
              <a:rPr lang="en-US" dirty="0" smtClean="0"/>
              <a:t> growth of algae</a:t>
            </a:r>
          </a:p>
          <a:p>
            <a:r>
              <a:rPr lang="en-US" dirty="0" smtClean="0"/>
              <a:t>In most cases the pollution can be considered as  non point exceptionally point sources of pollution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000" dirty="0" smtClean="0">
                <a:latin typeface="Cooper Black" pitchFamily="18" charset="0"/>
              </a:rPr>
              <a:t>Water quality Variation while rain water  is </a:t>
            </a:r>
            <a:r>
              <a:rPr lang="en-US" sz="3000" smtClean="0">
                <a:latin typeface="Cooper Black" pitchFamily="18" charset="0"/>
              </a:rPr>
              <a:t>percolating through the earth </a:t>
            </a:r>
            <a:endParaRPr lang="en-US" sz="3000" dirty="0" smtClean="0">
              <a:latin typeface="Cooper Black" pitchFamily="18" charset="0"/>
            </a:endParaRPr>
          </a:p>
        </p:txBody>
      </p:sp>
      <p:graphicFrame>
        <p:nvGraphicFramePr>
          <p:cNvPr id="2050" name="Object 2"/>
          <p:cNvGraphicFramePr>
            <a:graphicFrameLocks noGrp="1" noChangeAspect="1"/>
          </p:cNvGraphicFramePr>
          <p:nvPr>
            <p:ph idx="1"/>
          </p:nvPr>
        </p:nvGraphicFramePr>
        <p:xfrm>
          <a:off x="1893888" y="1219200"/>
          <a:ext cx="5235575" cy="5408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1" name="CorelDRAW" r:id="rId3" imgW="4784750" imgH="4944161" progId="">
                  <p:embed/>
                </p:oleObj>
              </mc:Choice>
              <mc:Fallback>
                <p:oleObj name="CorelDRAW" r:id="rId3" imgW="4784750" imgH="4944161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93888" y="1219200"/>
                        <a:ext cx="5235575" cy="5408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15364" name="Picture 4" descr="msw leachat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95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21508" name="Picture 4" descr="effluent_periya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16388" name="Picture 4" descr="msw_cochi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52400" y="0"/>
            <a:ext cx="9448800" cy="708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17412" name="Picture 4" descr="river-pollution-pv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19460" name="Picture 4" descr="msw_koch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02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Thickly Populated Rural Area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Combined dependence on water supply and  </a:t>
            </a:r>
            <a:r>
              <a:rPr lang="en-US" dirty="0" err="1" smtClean="0"/>
              <a:t>and</a:t>
            </a:r>
            <a:r>
              <a:rPr lang="en-US" dirty="0" smtClean="0"/>
              <a:t> other water sources like wells , </a:t>
            </a:r>
            <a:r>
              <a:rPr lang="en-US" dirty="0" err="1" smtClean="0"/>
              <a:t>borewells</a:t>
            </a:r>
            <a:r>
              <a:rPr lang="en-US" dirty="0" smtClean="0"/>
              <a:t> , tube wells , </a:t>
            </a:r>
            <a:r>
              <a:rPr lang="en-US" dirty="0" err="1" smtClean="0"/>
              <a:t>filterpoint</a:t>
            </a:r>
            <a:r>
              <a:rPr lang="en-US" dirty="0" smtClean="0"/>
              <a:t> etc </a:t>
            </a:r>
          </a:p>
          <a:p>
            <a:r>
              <a:rPr lang="en-US" dirty="0" smtClean="0"/>
              <a:t>More than sixty </a:t>
            </a:r>
            <a:r>
              <a:rPr lang="en-US" dirty="0" err="1" smtClean="0"/>
              <a:t>lakhs</a:t>
            </a:r>
            <a:r>
              <a:rPr lang="en-US" dirty="0" smtClean="0"/>
              <a:t> of open wells are available in  Kerala state </a:t>
            </a:r>
          </a:p>
          <a:p>
            <a:r>
              <a:rPr lang="en-US" dirty="0" smtClean="0"/>
              <a:t>Effective maintenance of water supply and  other water sources are relevant</a:t>
            </a:r>
          </a:p>
          <a:p>
            <a:r>
              <a:rPr lang="en-US" dirty="0" smtClean="0"/>
              <a:t>Roof top Rain water harvesting and artificial recharge is relevant to control pollution and for sustainability of source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 water quality issues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Presence of </a:t>
            </a:r>
            <a:r>
              <a:rPr lang="en-US" dirty="0" err="1" smtClean="0"/>
              <a:t>coliform</a:t>
            </a:r>
            <a:r>
              <a:rPr lang="en-US" dirty="0" smtClean="0"/>
              <a:t> </a:t>
            </a:r>
            <a:r>
              <a:rPr lang="en-US" dirty="0" err="1" smtClean="0"/>
              <a:t>bactera</a:t>
            </a:r>
            <a:r>
              <a:rPr lang="en-US" dirty="0" smtClean="0"/>
              <a:t> </a:t>
            </a:r>
          </a:p>
          <a:p>
            <a:r>
              <a:rPr lang="en-US" dirty="0" smtClean="0"/>
              <a:t>Presence of excess Iron in drinking water</a:t>
            </a:r>
          </a:p>
          <a:p>
            <a:r>
              <a:rPr lang="en-US" dirty="0" smtClean="0"/>
              <a:t>Presence of organic matter </a:t>
            </a:r>
          </a:p>
          <a:p>
            <a:r>
              <a:rPr lang="en-US" dirty="0" smtClean="0"/>
              <a:t>Low pH and in rare cases high pH</a:t>
            </a:r>
          </a:p>
          <a:p>
            <a:r>
              <a:rPr lang="en-US" dirty="0" smtClean="0"/>
              <a:t> growth of algae</a:t>
            </a:r>
          </a:p>
          <a:p>
            <a:r>
              <a:rPr lang="en-US" dirty="0" smtClean="0"/>
              <a:t>Pollution due to organic matter</a:t>
            </a:r>
          </a:p>
          <a:p>
            <a:r>
              <a:rPr lang="en-US" dirty="0" smtClean="0"/>
              <a:t>In most cases   point  sources of pollution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Industrial Area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Pollution from discharge of industrial pollutants</a:t>
            </a:r>
          </a:p>
          <a:p>
            <a:r>
              <a:rPr lang="en-US" dirty="0" smtClean="0"/>
              <a:t>Situation aggravates if the industrial wastes are not properly treated</a:t>
            </a:r>
          </a:p>
          <a:p>
            <a:r>
              <a:rPr lang="en-US" dirty="0" smtClean="0"/>
              <a:t>The pollution depends on the type of industry and its waste products </a:t>
            </a:r>
          </a:p>
          <a:p>
            <a:r>
              <a:rPr lang="en-US" dirty="0" smtClean="0"/>
              <a:t>Public opposition against such industries are common in our  state </a:t>
            </a:r>
          </a:p>
          <a:p>
            <a:r>
              <a:rPr lang="en-US" dirty="0" smtClean="0"/>
              <a:t>Artificial recharge  reduces pollution</a:t>
            </a:r>
          </a:p>
          <a:p>
            <a:pPr>
              <a:buNone/>
            </a:pP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Remedial measures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Implementation of pollution control legislation-</a:t>
            </a:r>
          </a:p>
          <a:p>
            <a:r>
              <a:rPr lang="en-US" dirty="0" smtClean="0"/>
              <a:t>Effective treatment of industrial wastes  </a:t>
            </a:r>
          </a:p>
          <a:p>
            <a:r>
              <a:rPr lang="en-US" dirty="0" smtClean="0"/>
              <a:t>Role of pollution control board is relevant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Geographically specific area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 smtClean="0"/>
              <a:t>Alappuzha</a:t>
            </a:r>
            <a:r>
              <a:rPr lang="en-US" dirty="0" smtClean="0"/>
              <a:t> and </a:t>
            </a:r>
            <a:r>
              <a:rPr lang="en-US" dirty="0" err="1" smtClean="0"/>
              <a:t>Palakkad</a:t>
            </a:r>
            <a:r>
              <a:rPr lang="en-US" dirty="0" smtClean="0"/>
              <a:t> district having high content of </a:t>
            </a:r>
            <a:r>
              <a:rPr lang="en-US" dirty="0" err="1" smtClean="0"/>
              <a:t>Flouride</a:t>
            </a:r>
            <a:endParaRPr lang="en-US" dirty="0" smtClean="0"/>
          </a:p>
          <a:p>
            <a:r>
              <a:rPr lang="en-US" dirty="0" smtClean="0"/>
              <a:t>Ground water in certain area in </a:t>
            </a:r>
            <a:r>
              <a:rPr lang="en-US" dirty="0" err="1" smtClean="0"/>
              <a:t>palakkad</a:t>
            </a:r>
            <a:r>
              <a:rPr lang="en-US" dirty="0" smtClean="0"/>
              <a:t>  district contains high content of chloride</a:t>
            </a:r>
          </a:p>
          <a:p>
            <a:r>
              <a:rPr lang="en-US" dirty="0" smtClean="0"/>
              <a:t>Certain area in </a:t>
            </a:r>
            <a:r>
              <a:rPr lang="en-US" dirty="0" err="1" smtClean="0"/>
              <a:t>Thrissur</a:t>
            </a:r>
            <a:r>
              <a:rPr lang="en-US" dirty="0" smtClean="0"/>
              <a:t> district contains high </a:t>
            </a:r>
            <a:r>
              <a:rPr lang="en-US" dirty="0" err="1" smtClean="0"/>
              <a:t>sulphur</a:t>
            </a:r>
            <a:r>
              <a:rPr lang="en-US" dirty="0" smtClean="0"/>
              <a:t> content in soil which forms </a:t>
            </a:r>
            <a:r>
              <a:rPr lang="en-US" dirty="0" err="1" smtClean="0"/>
              <a:t>sulphate</a:t>
            </a:r>
            <a:r>
              <a:rPr lang="en-US" dirty="0" smtClean="0"/>
              <a:t> and thereby increases the </a:t>
            </a:r>
            <a:r>
              <a:rPr lang="en-US" dirty="0" err="1" smtClean="0"/>
              <a:t>acidityand</a:t>
            </a:r>
            <a:r>
              <a:rPr lang="en-US" dirty="0" smtClean="0"/>
              <a:t>  reduces the pH</a:t>
            </a:r>
          </a:p>
          <a:p>
            <a:r>
              <a:rPr lang="en-US" dirty="0" smtClean="0"/>
              <a:t>In addition to that so many irregular behaviors</a:t>
            </a:r>
          </a:p>
          <a:p>
            <a:r>
              <a:rPr lang="en-US" dirty="0" smtClean="0"/>
              <a:t>Rain water harvesting and artificial recharge are advantageous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Excess  </a:t>
            </a:r>
            <a:r>
              <a:rPr lang="en-US" dirty="0" err="1" smtClean="0"/>
              <a:t>Flouride</a:t>
            </a:r>
            <a:endParaRPr lang="en-US" dirty="0"/>
          </a:p>
        </p:txBody>
      </p:sp>
      <p:pic>
        <p:nvPicPr>
          <p:cNvPr id="583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905000"/>
            <a:ext cx="87630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Less populated rural area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Generally refers to hilly terrain in the state</a:t>
            </a:r>
          </a:p>
          <a:p>
            <a:r>
              <a:rPr lang="en-US" dirty="0" smtClean="0"/>
              <a:t>Generally the people are agriculturist</a:t>
            </a:r>
          </a:p>
          <a:p>
            <a:r>
              <a:rPr lang="en-US" dirty="0" smtClean="0"/>
              <a:t>Houses are located in more area </a:t>
            </a:r>
          </a:p>
          <a:p>
            <a:r>
              <a:rPr lang="en-US" dirty="0" smtClean="0"/>
              <a:t>Comparatively less polluted and healthy</a:t>
            </a:r>
          </a:p>
          <a:p>
            <a:r>
              <a:rPr lang="en-US" dirty="0" smtClean="0"/>
              <a:t> generally open  wells are the  water sources  </a:t>
            </a:r>
          </a:p>
          <a:p>
            <a:r>
              <a:rPr lang="en-US" dirty="0" smtClean="0"/>
              <a:t>Well maintenance is more important Generally the water sources are deep </a:t>
            </a:r>
          </a:p>
          <a:p>
            <a:r>
              <a:rPr lang="en-US" dirty="0" smtClean="0"/>
              <a:t>Rain water harvesting and artificial recharge  improves availability of water ,improvement in agricultural activates </a:t>
            </a:r>
          </a:p>
          <a:p>
            <a:r>
              <a:rPr lang="en-US" dirty="0" smtClean="0"/>
              <a:t> Occurrence of point sources of pollution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Presence of excess Iron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Iron constitutes 6% of the earth crust </a:t>
            </a:r>
          </a:p>
          <a:p>
            <a:r>
              <a:rPr lang="en-US" dirty="0" smtClean="0"/>
              <a:t>3% in soluble Fe2+ form and 3% in insoluble Fe 3+ form</a:t>
            </a:r>
          </a:p>
          <a:p>
            <a:r>
              <a:rPr lang="en-US" dirty="0" smtClean="0"/>
              <a:t>While rain water is percolated through the earth Fe2+ dissolves  in the water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Bad effects of Iron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Change in </a:t>
            </a:r>
            <a:r>
              <a:rPr lang="en-US" dirty="0" err="1" smtClean="0"/>
              <a:t>colour</a:t>
            </a:r>
            <a:r>
              <a:rPr lang="en-US" dirty="0" smtClean="0"/>
              <a:t> when exposed to atmosphere      ( oxidation of ferrous Iron to ferric Iron)-</a:t>
            </a:r>
          </a:p>
          <a:p>
            <a:r>
              <a:rPr lang="en-US" dirty="0" smtClean="0"/>
              <a:t>Fe </a:t>
            </a:r>
            <a:r>
              <a:rPr lang="en-US" baseline="30000" dirty="0" smtClean="0"/>
              <a:t>2+</a:t>
            </a:r>
            <a:r>
              <a:rPr lang="en-US" dirty="0" smtClean="0"/>
              <a:t> +O</a:t>
            </a:r>
            <a:r>
              <a:rPr lang="en-US" baseline="-25000" dirty="0" smtClean="0"/>
              <a:t>2</a:t>
            </a:r>
            <a:r>
              <a:rPr lang="en-US" dirty="0" smtClean="0"/>
              <a:t>+H</a:t>
            </a:r>
            <a:r>
              <a:rPr lang="en-US" baseline="-25000" dirty="0" smtClean="0"/>
              <a:t>2</a:t>
            </a:r>
            <a:r>
              <a:rPr lang="en-US" dirty="0" smtClean="0"/>
              <a:t>O         Fe(OH)</a:t>
            </a:r>
            <a:r>
              <a:rPr lang="en-US" sz="3000" baseline="-25000" dirty="0" smtClean="0"/>
              <a:t>3</a:t>
            </a:r>
            <a:r>
              <a:rPr lang="en-US" dirty="0" smtClean="0"/>
              <a:t>+H</a:t>
            </a:r>
            <a:r>
              <a:rPr lang="en-US" baseline="30000" dirty="0" smtClean="0"/>
              <a:t>+</a:t>
            </a:r>
            <a:endParaRPr lang="en-US" sz="1200" baseline="30000" dirty="0" smtClean="0"/>
          </a:p>
          <a:p>
            <a:r>
              <a:rPr lang="en-US" dirty="0" smtClean="0"/>
              <a:t>Excess requirement of milk to prepare tea of required flavor(Iron +</a:t>
            </a:r>
            <a:r>
              <a:rPr lang="en-US" dirty="0" err="1" smtClean="0"/>
              <a:t>Tanin</a:t>
            </a:r>
            <a:r>
              <a:rPr lang="en-US" dirty="0" smtClean="0"/>
              <a:t> = black </a:t>
            </a:r>
            <a:r>
              <a:rPr lang="en-US" dirty="0" err="1" smtClean="0"/>
              <a:t>colour</a:t>
            </a:r>
            <a:r>
              <a:rPr lang="en-US" dirty="0" smtClean="0"/>
              <a:t>)</a:t>
            </a:r>
          </a:p>
          <a:p>
            <a:r>
              <a:rPr lang="en-US" dirty="0" smtClean="0"/>
              <a:t>Staining in vessels </a:t>
            </a:r>
          </a:p>
          <a:p>
            <a:r>
              <a:rPr lang="en-US" dirty="0" smtClean="0"/>
              <a:t>Deposition of mud  after the water is boiled</a:t>
            </a:r>
          </a:p>
          <a:p>
            <a:pPr>
              <a:buNone/>
            </a:pPr>
            <a:r>
              <a:rPr lang="en-US" dirty="0" smtClean="0"/>
              <a:t>        (More oxidation on heating)</a:t>
            </a:r>
          </a:p>
          <a:p>
            <a:r>
              <a:rPr lang="en-US" dirty="0" smtClean="0"/>
              <a:t>Oily appearance on the surface of water </a:t>
            </a: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3200400" y="2743200"/>
            <a:ext cx="838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Treatment for removal of Iron from Drinking Water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Increase the pH of water  by adding suitable alkaline materials ( lime , Soda ash, bleaching powder )</a:t>
            </a:r>
          </a:p>
          <a:p>
            <a:r>
              <a:rPr lang="en-US" dirty="0" smtClean="0"/>
              <a:t>Aerate the water for oxidation to take place </a:t>
            </a:r>
          </a:p>
          <a:p>
            <a:r>
              <a:rPr lang="en-US" dirty="0" smtClean="0"/>
              <a:t>Allow for settling and thereafter for filtering</a:t>
            </a:r>
          </a:p>
          <a:p>
            <a:r>
              <a:rPr lang="en-US" dirty="0" smtClean="0"/>
              <a:t>Disinfect to make it potable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Arial Black" pitchFamily="34" charset="0"/>
              </a:rPr>
              <a:t>Removal of Iron in open wells </a:t>
            </a:r>
            <a:r>
              <a:rPr lang="en-US" dirty="0" smtClean="0">
                <a:latin typeface="Rockwell Extra Bold" pitchFamily="18" charset="0"/>
              </a:rPr>
              <a:t> </a:t>
            </a:r>
            <a:endParaRPr lang="en-US" dirty="0">
              <a:latin typeface="Rockwell Extra Bold" pitchFamily="18" charset="0"/>
            </a:endParaRPr>
          </a:p>
        </p:txBody>
      </p:sp>
      <p:graphicFrame>
        <p:nvGraphicFramePr>
          <p:cNvPr id="17412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1104900" y="1600200"/>
          <a:ext cx="6934200" cy="4525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35" name="CorelDRAW" r:id="rId3" imgW="8741969" imgH="5706161" progId="">
                  <p:embed/>
                </p:oleObj>
              </mc:Choice>
              <mc:Fallback>
                <p:oleObj name="CorelDRAW" r:id="rId3" imgW="8741969" imgH="5706161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4900" y="1600200"/>
                        <a:ext cx="6934200" cy="4525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70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685800" y="1058863"/>
          <a:ext cx="7848600" cy="4664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59" name="CorelDRAW" r:id="rId3" imgW="6010275" imgH="3571875" progId="">
                  <p:embed/>
                </p:oleObj>
              </mc:Choice>
              <mc:Fallback>
                <p:oleObj name="CorelDRAW" r:id="rId3" imgW="6010275" imgH="3571875" progId="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058863"/>
                        <a:ext cx="7848600" cy="4664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/>
          <p:nvPr/>
        </p:nvSpPr>
        <p:spPr>
          <a:xfrm>
            <a:off x="3738407" y="3244334"/>
            <a:ext cx="16671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Excess Turbidity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Iron removal using green </a:t>
            </a:r>
            <a:r>
              <a:rPr lang="en-US" dirty="0" err="1" smtClean="0"/>
              <a:t>sand,Iron</a:t>
            </a:r>
            <a:r>
              <a:rPr lang="en-US" dirty="0" smtClean="0"/>
              <a:t> specific </a:t>
            </a:r>
            <a:r>
              <a:rPr lang="en-US" dirty="0" err="1" smtClean="0"/>
              <a:t>resin,birm</a:t>
            </a:r>
            <a:r>
              <a:rPr lang="en-US" dirty="0" smtClean="0"/>
              <a:t> media </a:t>
            </a:r>
            <a:endParaRPr lang="en-US" dirty="0"/>
          </a:p>
        </p:txBody>
      </p:sp>
      <p:pic>
        <p:nvPicPr>
          <p:cNvPr id="49154" name="Picture 2" descr="C:\Documents and Settings\user\Desktop\products_calcite_fleck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2987913" y="1600200"/>
            <a:ext cx="3168174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24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371601" y="0"/>
            <a:ext cx="5562600" cy="670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Terrafil technology for Iron removal 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smtClean="0"/>
              <a:t>New method developed by IMMT Bhuvaneswar</a:t>
            </a:r>
          </a:p>
          <a:p>
            <a:r>
              <a:rPr lang="en-US" smtClean="0"/>
              <a:t>Sand,clay and saw dust is mixed in a definite proportion</a:t>
            </a:r>
          </a:p>
          <a:p>
            <a:r>
              <a:rPr lang="en-US" smtClean="0"/>
              <a:t>Thereafter it is moulded in the form of a circular disk</a:t>
            </a:r>
          </a:p>
          <a:p>
            <a:r>
              <a:rPr lang="en-US" smtClean="0"/>
              <a:t>The disk is heated  and the saw dust burns away and pores are formed </a:t>
            </a:r>
          </a:p>
          <a:p>
            <a:r>
              <a:rPr lang="en-US" smtClean="0"/>
              <a:t>An iron removal system is arranged in such a way that</a:t>
            </a:r>
          </a:p>
          <a:p>
            <a:pPr>
              <a:buFont typeface="Wingdings 2" pitchFamily="18" charset="2"/>
              <a:buNone/>
            </a:pPr>
            <a:r>
              <a:rPr lang="en-US" smtClean="0"/>
              <a:t>Iron containing water is filtered through the disk and the water gets treated </a:t>
            </a:r>
          </a:p>
          <a:p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28600"/>
            <a:ext cx="7866888" cy="1981200"/>
          </a:xfrm>
        </p:spPr>
        <p:txBody>
          <a:bodyPr>
            <a:noAutofit/>
          </a:bodyPr>
          <a:lstStyle/>
          <a:p>
            <a:r>
              <a:rPr lang="en-US" sz="3200" dirty="0" err="1" smtClean="0"/>
              <a:t>Terafil</a:t>
            </a:r>
            <a:r>
              <a:rPr lang="en-US" sz="3200" dirty="0" smtClean="0"/>
              <a:t> technology for water treatment</a:t>
            </a:r>
            <a:br>
              <a:rPr lang="en-US" sz="3200" dirty="0" smtClean="0"/>
            </a:br>
            <a:r>
              <a:rPr lang="en-US" sz="3200" dirty="0" smtClean="0"/>
              <a:t>prepare a filtering disk with the following  proportion</a:t>
            </a:r>
            <a:endParaRPr lang="en-US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1752600" y="2590801"/>
          <a:ext cx="6019801" cy="3611290"/>
        </p:xfrm>
        <a:graphic>
          <a:graphicData uri="http://schemas.openxmlformats.org/drawingml/2006/table">
            <a:tbl>
              <a:tblPr/>
              <a:tblGrid>
                <a:gridCol w="1146784"/>
                <a:gridCol w="2631429"/>
                <a:gridCol w="2241588"/>
              </a:tblGrid>
              <a:tr h="609599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err="1">
                          <a:latin typeface="Calibri"/>
                          <a:ea typeface="Calibri"/>
                          <a:cs typeface="Times New Roman"/>
                        </a:rPr>
                        <a:t>Sl</a:t>
                      </a:r>
                      <a:r>
                        <a:rPr lang="en-US" sz="2800" dirty="0">
                          <a:latin typeface="Calibri"/>
                          <a:ea typeface="Calibri"/>
                          <a:cs typeface="Times New Roman"/>
                        </a:rPr>
                        <a:t> no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Calibri"/>
                          <a:ea typeface="Calibri"/>
                          <a:cs typeface="Times New Roman"/>
                        </a:rPr>
                        <a:t>Materials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Calibri"/>
                          <a:ea typeface="Calibri"/>
                          <a:cs typeface="Times New Roman"/>
                        </a:rPr>
                        <a:t>Percentage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8493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Calibri"/>
                          <a:ea typeface="Calibri"/>
                          <a:cs typeface="Times New Roman"/>
                        </a:rPr>
                        <a:t>Pottery clay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latin typeface="Calibri"/>
                          <a:ea typeface="Calibri"/>
                          <a:cs typeface="Times New Roman"/>
                        </a:rPr>
                        <a:t>58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1679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Calibri"/>
                          <a:ea typeface="Calibri"/>
                          <a:cs typeface="Times New Roman"/>
                        </a:rPr>
                        <a:t>Wood saw dust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latin typeface="Calibri"/>
                          <a:ea typeface="Calibri"/>
                          <a:cs typeface="Times New Roman"/>
                        </a:rPr>
                        <a:t>21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31519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Calibri"/>
                          <a:ea typeface="Calibri"/>
                          <a:cs typeface="Times New Roman"/>
                        </a:rPr>
                        <a:t>River sand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Calibri"/>
                          <a:ea typeface="Calibri"/>
                          <a:cs typeface="Times New Roman"/>
                        </a:rPr>
                        <a:t>21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tf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928688"/>
            <a:ext cx="3490913" cy="2497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7" name="Picture 3" descr="tf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62600" y="928688"/>
            <a:ext cx="2889250" cy="249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4" descr="tf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5800" y="3900488"/>
            <a:ext cx="3436938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9" name="Picture 5" descr="tf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257800" y="3900488"/>
            <a:ext cx="3194050" cy="235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0" name="Text Box 7"/>
          <p:cNvSpPr txBox="1">
            <a:spLocks noChangeArrowheads="1"/>
          </p:cNvSpPr>
          <p:nvPr/>
        </p:nvSpPr>
        <p:spPr bwMode="auto">
          <a:xfrm>
            <a:off x="914400" y="3367088"/>
            <a:ext cx="3505200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Sand, Saw dust &amp; Clay</a:t>
            </a:r>
          </a:p>
        </p:txBody>
      </p:sp>
      <p:sp>
        <p:nvSpPr>
          <p:cNvPr id="16391" name="Text Box 8"/>
          <p:cNvSpPr txBox="1">
            <a:spLocks noChangeArrowheads="1"/>
          </p:cNvSpPr>
          <p:nvPr/>
        </p:nvSpPr>
        <p:spPr bwMode="auto">
          <a:xfrm>
            <a:off x="5562600" y="3367088"/>
            <a:ext cx="2895600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/>
              <a:t>Mixed with water</a:t>
            </a:r>
          </a:p>
        </p:txBody>
      </p:sp>
      <p:sp>
        <p:nvSpPr>
          <p:cNvPr id="16392" name="Text Box 9"/>
          <p:cNvSpPr txBox="1">
            <a:spLocks noChangeArrowheads="1"/>
          </p:cNvSpPr>
          <p:nvPr/>
        </p:nvSpPr>
        <p:spPr bwMode="auto">
          <a:xfrm>
            <a:off x="2743200" y="6338888"/>
            <a:ext cx="3810000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Molding of Green Terafil</a:t>
            </a:r>
            <a:endParaRPr lang="en-US" sz="2400" b="1">
              <a:latin typeface="Wingdings" pitchFamily="2" charset="2"/>
            </a:endParaRPr>
          </a:p>
        </p:txBody>
      </p:sp>
      <p:sp>
        <p:nvSpPr>
          <p:cNvPr id="16393" name="Text Box 10"/>
          <p:cNvSpPr txBox="1">
            <a:spLocks noChangeArrowheads="1"/>
          </p:cNvSpPr>
          <p:nvPr/>
        </p:nvSpPr>
        <p:spPr bwMode="auto">
          <a:xfrm>
            <a:off x="228600" y="228600"/>
            <a:ext cx="8686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>
                <a:solidFill>
                  <a:srgbClr val="800000"/>
                </a:solidFill>
              </a:rPr>
              <a:t>Production of TERAIL Media (Disc)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tf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28800" y="76200"/>
            <a:ext cx="2782888" cy="241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1" name="Picture 3" descr="tf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75250" y="150813"/>
            <a:ext cx="26670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Picture 4" descr="tf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833563" y="3062288"/>
            <a:ext cx="2738437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Picture 5" descr="tf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119688" y="2971800"/>
            <a:ext cx="2765425" cy="229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4" name="Text Box 7"/>
          <p:cNvSpPr txBox="1">
            <a:spLocks noChangeArrowheads="1"/>
          </p:cNvSpPr>
          <p:nvPr/>
        </p:nvSpPr>
        <p:spPr bwMode="auto">
          <a:xfrm>
            <a:off x="4038600" y="2438400"/>
            <a:ext cx="30480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latin typeface="Times New Roman" pitchFamily="18" charset="0"/>
                <a:cs typeface="Times New Roman" pitchFamily="18" charset="0"/>
              </a:rPr>
              <a:t>Green Terafil</a:t>
            </a:r>
          </a:p>
        </p:txBody>
      </p:sp>
      <p:sp>
        <p:nvSpPr>
          <p:cNvPr id="17415" name="Text Box 8"/>
          <p:cNvSpPr txBox="1">
            <a:spLocks noChangeArrowheads="1"/>
          </p:cNvSpPr>
          <p:nvPr/>
        </p:nvSpPr>
        <p:spPr bwMode="auto">
          <a:xfrm>
            <a:off x="2057400" y="5181600"/>
            <a:ext cx="30480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latin typeface="Times New Roman" pitchFamily="18" charset="0"/>
                <a:cs typeface="Times New Roman" pitchFamily="18" charset="0"/>
              </a:rPr>
              <a:t>Sintering of Terafil</a:t>
            </a:r>
          </a:p>
        </p:txBody>
      </p:sp>
      <p:sp>
        <p:nvSpPr>
          <p:cNvPr id="17416" name="Text Box 9"/>
          <p:cNvSpPr txBox="1">
            <a:spLocks noChangeArrowheads="1"/>
          </p:cNvSpPr>
          <p:nvPr/>
        </p:nvSpPr>
        <p:spPr bwMode="auto">
          <a:xfrm>
            <a:off x="5181600" y="5181600"/>
            <a:ext cx="2590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>
                <a:latin typeface="Times New Roman" pitchFamily="18" charset="0"/>
                <a:cs typeface="Times New Roman" pitchFamily="18" charset="0"/>
              </a:rPr>
              <a:t>Sintered Terafil</a:t>
            </a:r>
          </a:p>
        </p:txBody>
      </p:sp>
      <p:sp>
        <p:nvSpPr>
          <p:cNvPr id="17417" name="Text Box 11"/>
          <p:cNvSpPr txBox="1">
            <a:spLocks noChangeArrowheads="1"/>
          </p:cNvSpPr>
          <p:nvPr/>
        </p:nvSpPr>
        <p:spPr bwMode="auto">
          <a:xfrm>
            <a:off x="2133600" y="5867400"/>
            <a:ext cx="5334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b="1">
                <a:solidFill>
                  <a:srgbClr val="800000"/>
                </a:solidFill>
              </a:rPr>
              <a:t>Construction of Terafil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04800" y="381000"/>
            <a:ext cx="5257800" cy="6096000"/>
            <a:chOff x="3312" y="900"/>
            <a:chExt cx="8460" cy="9360"/>
          </a:xfrm>
        </p:grpSpPr>
        <p:pic>
          <p:nvPicPr>
            <p:cNvPr id="30724" name="Picture 3"/>
            <p:cNvPicPr>
              <a:picLocks noChangeAspect="1" noChangeArrowheads="1"/>
            </p:cNvPicPr>
            <p:nvPr/>
          </p:nvPicPr>
          <p:blipFill>
            <a:blip r:embed="rId3"/>
            <a:srcRect l="6143" r="4778" b="2040"/>
            <a:stretch>
              <a:fillRect/>
            </a:stretch>
          </p:blipFill>
          <p:spPr bwMode="auto">
            <a:xfrm>
              <a:off x="3312" y="900"/>
              <a:ext cx="5220" cy="86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0725" name="Line 4"/>
            <p:cNvSpPr>
              <a:spLocks noChangeShapeType="1"/>
            </p:cNvSpPr>
            <p:nvPr/>
          </p:nvSpPr>
          <p:spPr bwMode="auto">
            <a:xfrm flipH="1">
              <a:off x="7632" y="1800"/>
              <a:ext cx="144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26" name="Line 5"/>
            <p:cNvSpPr>
              <a:spLocks noChangeShapeType="1"/>
            </p:cNvSpPr>
            <p:nvPr/>
          </p:nvSpPr>
          <p:spPr bwMode="auto">
            <a:xfrm flipH="1">
              <a:off x="8352" y="8640"/>
              <a:ext cx="72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27" name="Line 6"/>
            <p:cNvSpPr>
              <a:spLocks noChangeShapeType="1"/>
            </p:cNvSpPr>
            <p:nvPr/>
          </p:nvSpPr>
          <p:spPr bwMode="auto">
            <a:xfrm flipH="1">
              <a:off x="7632" y="7200"/>
              <a:ext cx="144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28" name="Line 7"/>
            <p:cNvSpPr>
              <a:spLocks noChangeShapeType="1"/>
            </p:cNvSpPr>
            <p:nvPr/>
          </p:nvSpPr>
          <p:spPr bwMode="auto">
            <a:xfrm flipH="1">
              <a:off x="7632" y="5400"/>
              <a:ext cx="144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29" name="Line 8"/>
            <p:cNvSpPr>
              <a:spLocks noChangeShapeType="1"/>
            </p:cNvSpPr>
            <p:nvPr/>
          </p:nvSpPr>
          <p:spPr bwMode="auto">
            <a:xfrm flipH="1">
              <a:off x="7092" y="4680"/>
              <a:ext cx="198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30" name="Line 9"/>
            <p:cNvSpPr>
              <a:spLocks noChangeShapeType="1"/>
            </p:cNvSpPr>
            <p:nvPr/>
          </p:nvSpPr>
          <p:spPr bwMode="auto">
            <a:xfrm flipH="1">
              <a:off x="7632" y="3600"/>
              <a:ext cx="144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31" name="Text Box 10"/>
            <p:cNvSpPr txBox="1">
              <a:spLocks noChangeArrowheads="1"/>
            </p:cNvSpPr>
            <p:nvPr/>
          </p:nvSpPr>
          <p:spPr bwMode="auto">
            <a:xfrm>
              <a:off x="9072" y="1620"/>
              <a:ext cx="1351" cy="5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Aft>
                  <a:spcPts val="1000"/>
                </a:spcAft>
              </a:pPr>
              <a:r>
                <a:rPr lang="en-US" sz="1600" b="1"/>
                <a:t>LID</a:t>
              </a:r>
              <a:endParaRPr lang="en-US" sz="1600"/>
            </a:p>
          </p:txBody>
        </p:sp>
        <p:sp>
          <p:nvSpPr>
            <p:cNvPr id="30732" name="Text Box 11"/>
            <p:cNvSpPr txBox="1">
              <a:spLocks noChangeArrowheads="1"/>
            </p:cNvSpPr>
            <p:nvPr/>
          </p:nvSpPr>
          <p:spPr bwMode="auto">
            <a:xfrm>
              <a:off x="9072" y="3420"/>
              <a:ext cx="2700" cy="5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Aft>
                  <a:spcPts val="1000"/>
                </a:spcAft>
              </a:pPr>
              <a:r>
                <a:rPr lang="en-US" sz="1600" b="1"/>
                <a:t>TOP CONTAINER</a:t>
              </a:r>
              <a:endParaRPr lang="en-US" sz="1600"/>
            </a:p>
          </p:txBody>
        </p:sp>
        <p:sp>
          <p:nvSpPr>
            <p:cNvPr id="30733" name="Text Box 12"/>
            <p:cNvSpPr txBox="1">
              <a:spLocks noChangeArrowheads="1"/>
            </p:cNvSpPr>
            <p:nvPr/>
          </p:nvSpPr>
          <p:spPr bwMode="auto">
            <a:xfrm>
              <a:off x="9072" y="7020"/>
              <a:ext cx="2332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600" b="1"/>
                <a:t>BOTTOM</a:t>
              </a:r>
            </a:p>
            <a:p>
              <a:r>
                <a:rPr lang="en-US" sz="1600" b="1"/>
                <a:t> CONTAINER</a:t>
              </a:r>
            </a:p>
            <a:p>
              <a:endParaRPr lang="en-US"/>
            </a:p>
          </p:txBody>
        </p:sp>
        <p:sp>
          <p:nvSpPr>
            <p:cNvPr id="30734" name="Text Box 13"/>
            <p:cNvSpPr txBox="1">
              <a:spLocks noChangeArrowheads="1"/>
            </p:cNvSpPr>
            <p:nvPr/>
          </p:nvSpPr>
          <p:spPr bwMode="auto">
            <a:xfrm>
              <a:off x="9072" y="5220"/>
              <a:ext cx="2160" cy="5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Aft>
                  <a:spcPts val="1000"/>
                </a:spcAft>
              </a:pPr>
              <a:r>
                <a:rPr lang="en-US" sz="1600" b="1"/>
                <a:t>SUPPORT RING</a:t>
              </a:r>
              <a:endParaRPr lang="en-US" sz="1600"/>
            </a:p>
          </p:txBody>
        </p:sp>
        <p:sp>
          <p:nvSpPr>
            <p:cNvPr id="30735" name="Text Box 14"/>
            <p:cNvSpPr txBox="1">
              <a:spLocks noChangeArrowheads="1"/>
            </p:cNvSpPr>
            <p:nvPr/>
          </p:nvSpPr>
          <p:spPr bwMode="auto">
            <a:xfrm>
              <a:off x="9072" y="4500"/>
              <a:ext cx="1842" cy="5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Aft>
                  <a:spcPts val="1000"/>
                </a:spcAft>
              </a:pPr>
              <a:r>
                <a:rPr lang="en-US" sz="1600" b="1"/>
                <a:t>TERAFIL</a:t>
              </a:r>
              <a:endParaRPr lang="en-US" sz="1600"/>
            </a:p>
          </p:txBody>
        </p:sp>
        <p:sp>
          <p:nvSpPr>
            <p:cNvPr id="30736" name="Text Box 15"/>
            <p:cNvSpPr txBox="1">
              <a:spLocks noChangeArrowheads="1"/>
            </p:cNvSpPr>
            <p:nvPr/>
          </p:nvSpPr>
          <p:spPr bwMode="auto">
            <a:xfrm>
              <a:off x="9072" y="8460"/>
              <a:ext cx="1597" cy="5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Aft>
                  <a:spcPts val="1000"/>
                </a:spcAft>
              </a:pPr>
              <a:r>
                <a:rPr lang="en-US" sz="1600" b="1"/>
                <a:t>TAP</a:t>
              </a:r>
              <a:endParaRPr lang="en-US" sz="1600"/>
            </a:p>
          </p:txBody>
        </p:sp>
        <p:sp>
          <p:nvSpPr>
            <p:cNvPr id="30737" name="Text Box 16"/>
            <p:cNvSpPr txBox="1">
              <a:spLocks noChangeArrowheads="1"/>
            </p:cNvSpPr>
            <p:nvPr/>
          </p:nvSpPr>
          <p:spPr bwMode="auto">
            <a:xfrm>
              <a:off x="3672" y="9720"/>
              <a:ext cx="4860" cy="5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Aft>
                  <a:spcPts val="1000"/>
                </a:spcAft>
              </a:pPr>
              <a:r>
                <a:rPr lang="en-US" sz="1600" b="1"/>
                <a:t>TERAFIL WATER FILTER</a:t>
              </a:r>
              <a:endParaRPr lang="en-US"/>
            </a:p>
          </p:txBody>
        </p:sp>
      </p:grpSp>
      <p:pic>
        <p:nvPicPr>
          <p:cNvPr id="30723" name="Picture 1" descr="DSC_0289"/>
          <p:cNvPicPr>
            <a:picLocks noChangeAspect="1" noChangeArrowheads="1"/>
          </p:cNvPicPr>
          <p:nvPr/>
        </p:nvPicPr>
        <p:blipFill>
          <a:blip r:embed="rId4">
            <a:lum contrast="20000"/>
          </a:blip>
          <a:srcRect l="6755" t="5048" r="11964"/>
          <a:stretch>
            <a:fillRect/>
          </a:stretch>
        </p:blipFill>
        <p:spPr bwMode="auto">
          <a:xfrm>
            <a:off x="5562600" y="319088"/>
            <a:ext cx="3276600" cy="5700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100_305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153988"/>
            <a:ext cx="7467600" cy="5637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4995" name="TextBox 2"/>
          <p:cNvSpPr txBox="1">
            <a:spLocks noChangeArrowheads="1"/>
          </p:cNvSpPr>
          <p:nvPr/>
        </p:nvSpPr>
        <p:spPr bwMode="auto">
          <a:xfrm>
            <a:off x="1752600" y="5943600"/>
            <a:ext cx="5334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/>
              <a:t>A model RCC Chamber for Terafil water filter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100_4393"/>
          <p:cNvPicPr>
            <a:picLocks noChangeAspect="1" noChangeArrowheads="1"/>
          </p:cNvPicPr>
          <p:nvPr/>
        </p:nvPicPr>
        <p:blipFill>
          <a:blip r:embed="rId3">
            <a:lum bright="30000" contrast="48000"/>
          </a:blip>
          <a:srcRect/>
          <a:stretch>
            <a:fillRect/>
          </a:stretch>
        </p:blipFill>
        <p:spPr bwMode="auto">
          <a:xfrm>
            <a:off x="762000" y="125413"/>
            <a:ext cx="7620000" cy="575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79" name="Text Box 3"/>
          <p:cNvSpPr txBox="1">
            <a:spLocks noChangeArrowheads="1"/>
          </p:cNvSpPr>
          <p:nvPr/>
        </p:nvSpPr>
        <p:spPr bwMode="auto">
          <a:xfrm>
            <a:off x="1066800" y="5957888"/>
            <a:ext cx="73152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2000" b="1"/>
              <a:t>Assembled of Terafil water filter at IMMT, Bhubaneswar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62000"/>
            <a:ext cx="861060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4" descr="DSC_0390"/>
          <p:cNvPicPr>
            <a:picLocks noChangeAspect="1" noChangeArrowheads="1"/>
          </p:cNvPicPr>
          <p:nvPr/>
        </p:nvPicPr>
        <p:blipFill>
          <a:blip r:embed="rId3" cstate="print"/>
          <a:srcRect t="26115" b="3015"/>
          <a:stretch>
            <a:fillRect/>
          </a:stretch>
        </p:blipFill>
        <p:spPr bwMode="auto">
          <a:xfrm>
            <a:off x="666750" y="166256"/>
            <a:ext cx="7772400" cy="3481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59" name="Picture 6" descr="DSC_0378"/>
          <p:cNvPicPr>
            <a:picLocks noChangeAspect="1" noChangeArrowheads="1"/>
          </p:cNvPicPr>
          <p:nvPr/>
        </p:nvPicPr>
        <p:blipFill>
          <a:blip r:embed="rId4"/>
          <a:srcRect t="5980" b="8305"/>
          <a:stretch>
            <a:fillRect/>
          </a:stretch>
        </p:blipFill>
        <p:spPr bwMode="auto">
          <a:xfrm>
            <a:off x="704850" y="3667125"/>
            <a:ext cx="3962400" cy="225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0" name="Picture 7" descr="DSC_037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14925" y="3667125"/>
            <a:ext cx="3352800" cy="229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61" name="Text Box 8"/>
          <p:cNvSpPr txBox="1">
            <a:spLocks noChangeArrowheads="1"/>
          </p:cNvSpPr>
          <p:nvPr/>
        </p:nvSpPr>
        <p:spPr bwMode="auto">
          <a:xfrm>
            <a:off x="609600" y="6096000"/>
            <a:ext cx="7924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en-IN" b="1"/>
          </a:p>
        </p:txBody>
      </p:sp>
      <p:sp>
        <p:nvSpPr>
          <p:cNvPr id="45062" name="Text Box 5"/>
          <p:cNvSpPr txBox="1">
            <a:spLocks noChangeArrowheads="1"/>
          </p:cNvSpPr>
          <p:nvPr/>
        </p:nvSpPr>
        <p:spPr bwMode="auto">
          <a:xfrm>
            <a:off x="466725" y="5984875"/>
            <a:ext cx="8229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/>
              <a:t>TERAFIL WATER FILTER launched by Hon’ble Dy. Chief Minister of Tamilnadu on 25</a:t>
            </a:r>
            <a:r>
              <a:rPr lang="en-US" sz="2000" b="1" baseline="30000"/>
              <a:t>th</a:t>
            </a:r>
            <a:r>
              <a:rPr lang="en-US" sz="2000" b="1"/>
              <a:t> August 2010 at Chennai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4" descr="Launching Terafil-By CM-(10"/>
          <p:cNvPicPr>
            <a:picLocks noChangeAspect="1" noChangeArrowheads="1"/>
          </p:cNvPicPr>
          <p:nvPr/>
        </p:nvPicPr>
        <p:blipFill>
          <a:blip r:embed="rId3">
            <a:lum bright="-6000" contrast="12000"/>
          </a:blip>
          <a:srcRect/>
          <a:stretch>
            <a:fillRect/>
          </a:stretch>
        </p:blipFill>
        <p:spPr bwMode="auto">
          <a:xfrm>
            <a:off x="533400" y="160338"/>
            <a:ext cx="8153400" cy="551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3" name="Text Box 5"/>
          <p:cNvSpPr txBox="1">
            <a:spLocks noChangeArrowheads="1"/>
          </p:cNvSpPr>
          <p:nvPr/>
        </p:nvSpPr>
        <p:spPr bwMode="auto">
          <a:xfrm>
            <a:off x="609600" y="5867400"/>
            <a:ext cx="7848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2000" b="1"/>
              <a:t>TERAFIL WATER FILTER launched by Hon’ble Chief Minister of Orissa on 10</a:t>
            </a:r>
            <a:r>
              <a:rPr lang="en-US" sz="2000" b="1" baseline="30000"/>
              <a:t>th</a:t>
            </a:r>
            <a:r>
              <a:rPr lang="en-US" sz="2000" b="1"/>
              <a:t> August 2007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2" descr="E:\IMMT-Comp-HP-XP-25.08.09\My Document-1-(25.08.09)\PHOTOGRAPHS\Photo-AMETHI-Exhib\Photo-Exhibition-Amethi\AMETHI-Exh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9200" y="228600"/>
            <a:ext cx="72390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0595" name="TextBox 2"/>
          <p:cNvSpPr txBox="1">
            <a:spLocks noChangeArrowheads="1"/>
          </p:cNvSpPr>
          <p:nvPr/>
        </p:nvSpPr>
        <p:spPr bwMode="auto">
          <a:xfrm>
            <a:off x="457200" y="5486400"/>
            <a:ext cx="81534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/>
              <a:t>Inspection of IMMT technology by Hon’ble MP Sri Rahul Gandhi &amp; Minister S&amp;T, GOI Sri Kapil Sibal at Amethi, UP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 descr="1786689[1]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" y="152400"/>
            <a:ext cx="393065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5715" name="TextBox 3"/>
          <p:cNvSpPr txBox="1">
            <a:spLocks noChangeArrowheads="1"/>
          </p:cNvSpPr>
          <p:nvPr/>
        </p:nvSpPr>
        <p:spPr bwMode="auto">
          <a:xfrm>
            <a:off x="4343400" y="1295400"/>
            <a:ext cx="43434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0">
                <a:latin typeface="Brush Script MT" pitchFamily="66" charset="0"/>
              </a:rPr>
              <a:t>Thank you</a:t>
            </a:r>
          </a:p>
        </p:txBody>
      </p:sp>
      <p:sp>
        <p:nvSpPr>
          <p:cNvPr id="115716" name="TextBox 4"/>
          <p:cNvSpPr txBox="1">
            <a:spLocks noChangeArrowheads="1"/>
          </p:cNvSpPr>
          <p:nvPr/>
        </p:nvSpPr>
        <p:spPr bwMode="auto">
          <a:xfrm>
            <a:off x="4724400" y="4267200"/>
            <a:ext cx="40386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000">
                <a:latin typeface="Brush Script MT" pitchFamily="66" charset="0"/>
              </a:rPr>
              <a:t>Save drinking water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</TotalTime>
  <Words>1160</Words>
  <Application>Microsoft Office PowerPoint</Application>
  <PresentationFormat>On-screen Show (4:3)</PresentationFormat>
  <Paragraphs>186</Paragraphs>
  <Slides>48</Slides>
  <Notes>11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48</vt:i4>
      </vt:variant>
    </vt:vector>
  </HeadingPairs>
  <TitlesOfParts>
    <vt:vector size="51" baseType="lpstr">
      <vt:lpstr>Office Theme</vt:lpstr>
      <vt:lpstr>Package</vt:lpstr>
      <vt:lpstr>CorelDRAW</vt:lpstr>
      <vt:lpstr>State specific Water quality issues – Remedial measures  </vt:lpstr>
      <vt:lpstr>Water Quality Issues in Kerala State</vt:lpstr>
      <vt:lpstr>PowerPoint Presentation</vt:lpstr>
      <vt:lpstr>Water Pollution</vt:lpstr>
      <vt:lpstr>Classification of the state based on water pollution potential  </vt:lpstr>
      <vt:lpstr>Water logged area </vt:lpstr>
      <vt:lpstr>Solutions </vt:lpstr>
      <vt:lpstr>Water Quality Issues in the Coastal  Area </vt:lpstr>
      <vt:lpstr>Ghyben- Herzsberg Equation</vt:lpstr>
      <vt:lpstr>      Treatments for Chloride                       Removal         </vt:lpstr>
      <vt:lpstr>PowerPoint Presentation</vt:lpstr>
      <vt:lpstr>PowerPoint Presentation</vt:lpstr>
      <vt:lpstr>2500M3/Hour plant in Jubail, Saudi Arabia</vt:lpstr>
      <vt:lpstr>Remedial measures </vt:lpstr>
      <vt:lpstr>Thickly Populated Urban Area </vt:lpstr>
      <vt:lpstr>General water quality issues </vt:lpstr>
      <vt:lpstr>Water quality Variation while rain water  is percolating through the earth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Thickly Populated Rural Area</vt:lpstr>
      <vt:lpstr>General water quality issues </vt:lpstr>
      <vt:lpstr>Industrial Area </vt:lpstr>
      <vt:lpstr>Remedial measures </vt:lpstr>
      <vt:lpstr>Geographically specific area </vt:lpstr>
      <vt:lpstr>Excess  Flouride</vt:lpstr>
      <vt:lpstr>Less populated rural area </vt:lpstr>
      <vt:lpstr>Presence of excess Iron</vt:lpstr>
      <vt:lpstr>Bad effects of Iron</vt:lpstr>
      <vt:lpstr>Treatment for removal of Iron from Drinking Water </vt:lpstr>
      <vt:lpstr>Removal of Iron in open wells  </vt:lpstr>
      <vt:lpstr>PowerPoint Presentation</vt:lpstr>
      <vt:lpstr>Iron removal using green sand,Iron specific resin,birm media </vt:lpstr>
      <vt:lpstr>PowerPoint Presentation</vt:lpstr>
      <vt:lpstr>Terrafil technology for Iron removal </vt:lpstr>
      <vt:lpstr>Terafil technology for water treatment prepare a filtering disk with the following  proportion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Water quality</dc:title>
  <dc:creator>user</dc:creator>
  <cp:lastModifiedBy>cyriac</cp:lastModifiedBy>
  <cp:revision>43</cp:revision>
  <dcterms:created xsi:type="dcterms:W3CDTF">2013-02-06T23:50:46Z</dcterms:created>
  <dcterms:modified xsi:type="dcterms:W3CDTF">2016-05-22T05:39:11Z</dcterms:modified>
</cp:coreProperties>
</file>