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11978-44FF-49A5-8F09-43C4EBE7950D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AF7B6-E527-4572-A19B-FEC8B8F47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89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E4A0-E72A-4990-9445-BE70C1C1F98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3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E4A0-E72A-4990-9445-BE70C1C1F9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85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E4A0-E72A-4990-9445-BE70C1C1F98C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61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E4A0-E72A-4990-9445-BE70C1C1F98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11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6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4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5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6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8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7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5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823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60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99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52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9BBC5-B6FD-44B2-86F1-05BDFAC5280C}" type="datetimeFigureOut">
              <a:rPr lang="en-US" smtClean="0"/>
              <a:t>5/22/2016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C806B-7886-4D50-B086-54165DE8D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gifs/Fig-1.gif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gifs/Fig-2.gif" TargetMode="Externa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Sanitary </a:t>
            </a:r>
            <a:r>
              <a:rPr lang="en-US" dirty="0"/>
              <a:t>S</a:t>
            </a:r>
            <a:r>
              <a:rPr lang="en-US" dirty="0" smtClean="0"/>
              <a:t>urvey and  Identificatio</a:t>
            </a:r>
            <a:r>
              <a:rPr lang="en-US" dirty="0" smtClean="0"/>
              <a:t>n of Well Pollution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smtClean="0"/>
              <a:t>Analysis </a:t>
            </a:r>
            <a:r>
              <a:rPr lang="en-US" dirty="0" smtClean="0"/>
              <a:t>of </a:t>
            </a:r>
            <a:r>
              <a:rPr lang="en-US" dirty="0" smtClean="0"/>
              <a:t>Water </a:t>
            </a:r>
            <a:r>
              <a:rPr lang="en-US" dirty="0"/>
              <a:t>Q</a:t>
            </a:r>
            <a:r>
              <a:rPr lang="en-US" dirty="0" smtClean="0"/>
              <a:t>uality </a:t>
            </a:r>
            <a:r>
              <a:rPr lang="en-US" dirty="0"/>
              <a:t>U</a:t>
            </a:r>
            <a:r>
              <a:rPr lang="en-US" dirty="0" smtClean="0"/>
              <a:t>sing </a:t>
            </a:r>
            <a:r>
              <a:rPr lang="en-US" dirty="0"/>
              <a:t>K</a:t>
            </a:r>
            <a:r>
              <a:rPr lang="en-US" dirty="0" smtClean="0"/>
              <a:t>its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 </a:t>
            </a:r>
            <a:r>
              <a:rPr lang="en-US" dirty="0" err="1" smtClean="0"/>
              <a:t>M.G.Cyriac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52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400" b="1" dirty="0">
                <a:solidFill>
                  <a:prstClr val="black"/>
                </a:solidFill>
                <a:ea typeface="Calibri"/>
                <a:cs typeface="Times New Roman"/>
              </a:rPr>
              <a:t>Format for sanitary survey</a:t>
            </a:r>
            <a:r>
              <a:rPr lang="en-US" sz="22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22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600" dirty="0" smtClean="0">
                <a:ea typeface="Calibri"/>
                <a:cs typeface="Times New Roman"/>
              </a:rPr>
              <a:t>Type </a:t>
            </a:r>
            <a:r>
              <a:rPr lang="en-US" sz="3600" dirty="0">
                <a:ea typeface="Calibri"/>
                <a:cs typeface="Times New Roman"/>
              </a:rPr>
              <a:t>of facility  </a:t>
            </a:r>
            <a:r>
              <a:rPr lang="en-US" sz="3600" dirty="0" smtClean="0">
                <a:ea typeface="Calibri"/>
                <a:cs typeface="Times New Roman"/>
              </a:rPr>
              <a:t>open well or </a:t>
            </a:r>
            <a:r>
              <a:rPr lang="en-US" sz="3600" dirty="0" err="1" smtClean="0">
                <a:ea typeface="Calibri"/>
                <a:cs typeface="Times New Roman"/>
              </a:rPr>
              <a:t>borewell</a:t>
            </a:r>
            <a:r>
              <a:rPr lang="en-US" sz="3600" dirty="0" smtClean="0">
                <a:ea typeface="Calibri"/>
                <a:cs typeface="Times New Roman"/>
              </a:rPr>
              <a:t> </a:t>
            </a:r>
            <a:r>
              <a:rPr lang="en-US" sz="3600" dirty="0" err="1" smtClean="0">
                <a:ea typeface="Calibri"/>
                <a:cs typeface="Times New Roman"/>
              </a:rPr>
              <a:t>etc</a:t>
            </a:r>
            <a:r>
              <a:rPr lang="en-US" sz="3600" dirty="0" smtClean="0">
                <a:ea typeface="Calibri"/>
                <a:cs typeface="Times New Roman"/>
              </a:rPr>
              <a:t> </a:t>
            </a:r>
            <a:endParaRPr lang="en-US" dirty="0">
              <a:ea typeface="Calibri"/>
              <a:cs typeface="Times New Roman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ea typeface="Calibri"/>
                <a:cs typeface="Times New Roman"/>
              </a:rPr>
              <a:t>1. General information about the location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 smtClean="0">
                <a:ea typeface="Calibri"/>
                <a:cs typeface="Times New Roman"/>
              </a:rPr>
              <a:t> </a:t>
            </a:r>
            <a:r>
              <a:rPr lang="en-US" dirty="0">
                <a:ea typeface="Calibri"/>
                <a:cs typeface="Times New Roman"/>
              </a:rPr>
              <a:t>Village ...............................................................................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ea typeface="Calibri"/>
                <a:cs typeface="Times New Roman"/>
              </a:rPr>
              <a:t>2. Address ................................................................................................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ea typeface="Calibri"/>
                <a:cs typeface="Times New Roman"/>
              </a:rPr>
              <a:t>3. Date of visit ......................................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ea typeface="Calibri"/>
                <a:cs typeface="Times New Roman"/>
              </a:rPr>
              <a:t>5.sample identification mark 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 smtClean="0">
                <a:ea typeface="Calibri"/>
                <a:cs typeface="Times New Roman"/>
              </a:rPr>
              <a:t>6  </a:t>
            </a:r>
            <a:r>
              <a:rPr lang="en-US" dirty="0">
                <a:ea typeface="Calibri"/>
                <a:cs typeface="Times New Roman"/>
              </a:rPr>
              <a:t>Specific diagnostic information for assessment Risk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501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205720"/>
              </p:ext>
            </p:extLst>
          </p:nvPr>
        </p:nvGraphicFramePr>
        <p:xfrm>
          <a:off x="838198" y="1523997"/>
          <a:ext cx="7848601" cy="5688611"/>
        </p:xfrm>
        <a:graphic>
          <a:graphicData uri="http://schemas.openxmlformats.org/drawingml/2006/table">
            <a:tbl>
              <a:tblPr firstRow="1" firstCol="1" bandRow="1"/>
              <a:tblGrid>
                <a:gridCol w="907194"/>
                <a:gridCol w="3230160"/>
                <a:gridCol w="1305809"/>
                <a:gridCol w="2405438"/>
              </a:tblGrid>
              <a:tr h="5213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Sl No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Specification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Yes / No 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Remarks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3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 Is there a latrine within 7.5 m of the well?                                              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5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 Is the nearest latrine on higher ground than the well?                        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16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 Is there any other source of pollution (e.g. animal excreta, rubbish)    within 10m of the well?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5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Is the drainage poor, causing stagnant water within 2m of the well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16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Is the wall (parapet) around the well inadequate, allowing     surface water to enter the well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75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6066567"/>
              </p:ext>
            </p:extLst>
          </p:nvPr>
        </p:nvGraphicFramePr>
        <p:xfrm>
          <a:off x="457200" y="479108"/>
          <a:ext cx="8521700" cy="5919187"/>
        </p:xfrm>
        <a:graphic>
          <a:graphicData uri="http://schemas.openxmlformats.org/drawingml/2006/table">
            <a:tbl>
              <a:tblPr firstRow="1" firstCol="1" bandRow="1"/>
              <a:tblGrid>
                <a:gridCol w="984995"/>
                <a:gridCol w="3391012"/>
                <a:gridCol w="1533963"/>
                <a:gridCol w="2611730"/>
              </a:tblGrid>
              <a:tr h="16215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Whether</a:t>
                      </a:r>
                      <a:r>
                        <a:rPr lang="en-US" sz="20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the wall </a:t>
                      </a: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the well inadequately sealed at any point for       3m below ground?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Whether rope and bucket system is used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0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Any attached bathrooms to the well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0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Whether  the well is not  covered                                                            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Whether the foot valve is fixed      to the bottom of the well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Whether</a:t>
                      </a:r>
                      <a:r>
                        <a:rPr lang="en-US" sz="20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sufficient </a:t>
                      </a:r>
                      <a:r>
                        <a:rPr lang="en-US" sz="2000" baseline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platform of </a:t>
                      </a:r>
                      <a:r>
                        <a:rPr lang="en-US" sz="20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 m width is not provided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08100" y="25669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35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ea typeface="Calibri"/>
                <a:cs typeface="Times New Roman"/>
              </a:rPr>
              <a:t>Total score of risks ..................... /11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ea typeface="Calibri"/>
                <a:cs typeface="Times New Roman"/>
              </a:rPr>
              <a:t>Contamination risk score: 9–11  =very high; 6–8 =high; 3–5  </a:t>
            </a:r>
            <a:r>
              <a:rPr lang="en-US" dirty="0" smtClean="0">
                <a:ea typeface="Calibri"/>
                <a:cs typeface="Times New Roman"/>
              </a:rPr>
              <a:t>intermediate; 0–2  </a:t>
            </a:r>
            <a:r>
              <a:rPr lang="en-US" dirty="0">
                <a:ea typeface="Calibri"/>
                <a:cs typeface="Times New Roman"/>
              </a:rPr>
              <a:t>low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ea typeface="Calibri"/>
                <a:cs typeface="Times New Roman"/>
              </a:rPr>
              <a:t>The following important points of risk were noted: ................................. (list </a:t>
            </a:r>
            <a:r>
              <a:rPr lang="en-US" dirty="0" err="1">
                <a:ea typeface="Calibri"/>
                <a:cs typeface="Times New Roman"/>
              </a:rPr>
              <a:t>nos</a:t>
            </a:r>
            <a:r>
              <a:rPr lang="en-US" dirty="0">
                <a:ea typeface="Calibri"/>
                <a:cs typeface="Times New Roman"/>
              </a:rPr>
              <a:t> 1–11)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ea typeface="Calibri"/>
                <a:cs typeface="Times New Roman"/>
              </a:rPr>
              <a:t>and the authority advised on remedial action.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ea typeface="Calibri"/>
                <a:cs typeface="Times New Roman"/>
              </a:rPr>
              <a:t>Signature of the Sanitarian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3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 to sanitary survey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586295"/>
              </p:ext>
            </p:extLst>
          </p:nvPr>
        </p:nvGraphicFramePr>
        <p:xfrm>
          <a:off x="304800" y="1794464"/>
          <a:ext cx="8534401" cy="4859477"/>
        </p:xfrm>
        <a:graphic>
          <a:graphicData uri="http://schemas.openxmlformats.org/drawingml/2006/table">
            <a:tbl>
              <a:tblPr firstRow="1" firstCol="1" bandRow="1"/>
              <a:tblGrid>
                <a:gridCol w="669936"/>
                <a:gridCol w="1893297"/>
                <a:gridCol w="3568137"/>
                <a:gridCol w="2403031"/>
              </a:tblGrid>
              <a:tr h="175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Sl no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Problem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Reason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Remarks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32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Turbid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Improper maintenance of well or geogenic problems or other problems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4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Smell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Do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26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colour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presence of organic matter or other problems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Identify the pollution source and remove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Sour taste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Low pH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Site specific conditions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17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Alkaline taste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High pH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Depending on type of source –</a:t>
                      </a:r>
                      <a:r>
                        <a:rPr lang="en-US" sz="2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borewells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87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8908496"/>
              </p:ext>
            </p:extLst>
          </p:nvPr>
        </p:nvGraphicFramePr>
        <p:xfrm>
          <a:off x="533400" y="685800"/>
          <a:ext cx="8382001" cy="6352540"/>
        </p:xfrm>
        <a:graphic>
          <a:graphicData uri="http://schemas.openxmlformats.org/drawingml/2006/table">
            <a:tbl>
              <a:tblPr firstRow="1" firstCol="1" bandRow="1"/>
              <a:tblGrid>
                <a:gridCol w="657974"/>
                <a:gridCol w="1859488"/>
                <a:gridCol w="3504420"/>
                <a:gridCol w="2360119"/>
              </a:tblGrid>
              <a:tr h="4572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)Change in </a:t>
                      </a:r>
                      <a:r>
                        <a:rPr lang="en-US" sz="2000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colour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when exposed to atmosphere    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2)Excess requirement of milk to prepare tea of required flavor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3)Staining in vessels </a:t>
                      </a:r>
                      <a:r>
                        <a:rPr lang="en-US" sz="2000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and cloths and bathroom floor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4)Deposition of mud  after the water is boiled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7345" marR="0" indent="-347345"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Presence of iron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Site specific conditions – more in bore wells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835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759017"/>
              </p:ext>
            </p:extLst>
          </p:nvPr>
        </p:nvGraphicFramePr>
        <p:xfrm>
          <a:off x="457199" y="1676400"/>
          <a:ext cx="8153400" cy="4907280"/>
        </p:xfrm>
        <a:graphic>
          <a:graphicData uri="http://schemas.openxmlformats.org/drawingml/2006/table">
            <a:tbl>
              <a:tblPr firstRow="1" firstCol="1" bandRow="1"/>
              <a:tblGrid>
                <a:gridCol w="640028"/>
                <a:gridCol w="1808775"/>
                <a:gridCol w="3408845"/>
                <a:gridCol w="2295752"/>
              </a:tblGrid>
              <a:tr h="1843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1) White deposit on boiling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2) More consumption of Soap 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/>
                          <a:ea typeface="Calibri"/>
                          <a:cs typeface="Times New Roman"/>
                        </a:rPr>
                        <a:t>Hardness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17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Salty taste 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Calibri"/>
                          <a:ea typeface="Calibri"/>
                          <a:cs typeface="Times New Roman"/>
                        </a:rPr>
                        <a:t>Chloride presence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Sea water intrusion or </a:t>
                      </a:r>
                      <a:r>
                        <a:rPr lang="en-US" sz="2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geogenic</a:t>
                      </a: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reasons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2375" y="32845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3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b="1" dirty="0">
                <a:solidFill>
                  <a:prstClr val="black"/>
                </a:solidFill>
                <a:ea typeface="Calibri"/>
                <a:cs typeface="Times New Roman"/>
              </a:rPr>
              <a:t>Analysis using water analysis kits </a:t>
            </a:r>
            <a:r>
              <a:rPr lang="en-US" sz="16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16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b="1" dirty="0" smtClean="0">
                <a:ea typeface="Calibri"/>
                <a:cs typeface="Times New Roman"/>
              </a:rPr>
              <a:t>1</a:t>
            </a:r>
            <a:r>
              <a:rPr lang="en-US" b="1" dirty="0">
                <a:ea typeface="Calibri"/>
                <a:cs typeface="Times New Roman"/>
              </a:rPr>
              <a:t>) pH value </a:t>
            </a:r>
            <a:endParaRPr lang="en-US" sz="1600" dirty="0"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ea typeface="Calibri"/>
                <a:cs typeface="Times New Roman"/>
              </a:rPr>
              <a:t>2)Iron</a:t>
            </a:r>
            <a:endParaRPr lang="en-US" sz="1600" dirty="0"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ea typeface="Calibri"/>
                <a:cs typeface="Times New Roman"/>
              </a:rPr>
              <a:t>3)Fluoride </a:t>
            </a:r>
            <a:endParaRPr lang="en-US" sz="1600" dirty="0"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ea typeface="Calibri"/>
                <a:cs typeface="Times New Roman"/>
              </a:rPr>
              <a:t>4)Chloride </a:t>
            </a:r>
            <a:endParaRPr lang="en-US" sz="1600" dirty="0"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ea typeface="Calibri"/>
                <a:cs typeface="Times New Roman"/>
              </a:rPr>
              <a:t>5)Nitrate </a:t>
            </a:r>
            <a:endParaRPr lang="en-US" sz="1600" dirty="0">
              <a:ea typeface="Calibri"/>
              <a:cs typeface="Times New Roman"/>
            </a:endParaRPr>
          </a:p>
          <a:p>
            <a:r>
              <a:rPr lang="en-US" b="1" dirty="0">
                <a:ea typeface="Calibri"/>
                <a:cs typeface="Times New Roman"/>
              </a:rPr>
              <a:t>6)Coliform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34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4000" b="1" cap="all" dirty="0" smtClean="0">
                <a:solidFill>
                  <a:srgbClr val="C00000"/>
                </a:solidFill>
              </a:rPr>
              <a:t>Prominent water quality problems in Kerala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600200"/>
          <a:ext cx="9144002" cy="4419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/>
                <a:gridCol w="4953002"/>
              </a:tblGrid>
              <a:tr h="562796">
                <a:tc>
                  <a:txBody>
                    <a:bodyPr/>
                    <a:lstStyle/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Excess Bacterial presence 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Excess conductivity/TDS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1026274">
                <a:tc>
                  <a:txBody>
                    <a:bodyPr/>
                    <a:lstStyle/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Excess iron 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Organic pollution measured as BOD/COD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62796">
                <a:tc>
                  <a:txBody>
                    <a:bodyPr/>
                    <a:lstStyle/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Deviation pH 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Excess hardness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79348">
                <a:tc>
                  <a:txBody>
                    <a:bodyPr/>
                    <a:lstStyle/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Excess turbidity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Excess Nitrate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62796">
                <a:tc>
                  <a:txBody>
                    <a:bodyPr/>
                    <a:lstStyle/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Excess  fluoride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Growth of Algae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62796">
                <a:tc>
                  <a:txBody>
                    <a:bodyPr/>
                    <a:lstStyle/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Excess Chloride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Carbonate deposition 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62796">
                <a:tc>
                  <a:txBody>
                    <a:bodyPr/>
                    <a:lstStyle/>
                    <a:p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Presence of Pesticides</a:t>
                      </a:r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93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Coliform</a:t>
            </a:r>
            <a:r>
              <a:rPr lang="en-US" dirty="0" smtClean="0"/>
              <a:t> is a group of bacteria present in human excreta </a:t>
            </a:r>
          </a:p>
          <a:p>
            <a:r>
              <a:rPr lang="en-US" dirty="0" smtClean="0"/>
              <a:t>It comprises of 10 % of all the bacteria in human excreta </a:t>
            </a:r>
          </a:p>
          <a:p>
            <a:r>
              <a:rPr lang="en-US" dirty="0" smtClean="0"/>
              <a:t>In water analysis it is used as an  indicator of  presence of human excreta in water supply </a:t>
            </a:r>
          </a:p>
          <a:p>
            <a:r>
              <a:rPr lang="en-US" dirty="0" err="1" smtClean="0"/>
              <a:t>Coliform</a:t>
            </a:r>
            <a:r>
              <a:rPr lang="en-US" dirty="0" smtClean="0"/>
              <a:t> is present in more than 80 % of our water sources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1)PRESENCE OF COLIFORM BACTERIA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25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8991600" cy="5334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COLIFORMS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/>
          <a:lstStyle/>
          <a:p>
            <a:r>
              <a:rPr lang="en-US" dirty="0" smtClean="0"/>
              <a:t>Its presence in human excreta is significant</a:t>
            </a:r>
          </a:p>
          <a:p>
            <a:r>
              <a:rPr lang="en-US" dirty="0" smtClean="0"/>
              <a:t>Out of all the bacteria in human excreta it is the long lived</a:t>
            </a:r>
          </a:p>
          <a:p>
            <a:r>
              <a:rPr lang="en-US" dirty="0" smtClean="0"/>
              <a:t>Its analysis is simple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REASON FOR SELECTING COLIFORM AS AN INDICATOR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69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addition to human being it is present in the excreta of all the hot blooded animals </a:t>
            </a:r>
          </a:p>
          <a:p>
            <a:r>
              <a:rPr lang="en-US" dirty="0" smtClean="0"/>
              <a:t>A strict indicator should not reproduce after discharging in to the surface of earth but in favorable conditions </a:t>
            </a:r>
            <a:r>
              <a:rPr lang="en-US" dirty="0" err="1" smtClean="0"/>
              <a:t>coliform</a:t>
            </a:r>
            <a:r>
              <a:rPr lang="en-US" dirty="0" smtClean="0"/>
              <a:t>  reproduces</a:t>
            </a:r>
          </a:p>
          <a:p>
            <a:r>
              <a:rPr lang="en-US" dirty="0" err="1" smtClean="0"/>
              <a:t>Treatmentfor</a:t>
            </a:r>
            <a:r>
              <a:rPr lang="en-US" dirty="0" smtClean="0"/>
              <a:t> </a:t>
            </a:r>
            <a:r>
              <a:rPr lang="en-US" dirty="0" err="1" smtClean="0"/>
              <a:t>coliform</a:t>
            </a:r>
            <a:r>
              <a:rPr lang="en-US" dirty="0" smtClean="0"/>
              <a:t> is effective disinfection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LIMITATION OF COLIFORM AS AN INDICATOR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8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About 60 % of well  water samples are having low pH</a:t>
            </a:r>
          </a:p>
          <a:p>
            <a:r>
              <a:rPr lang="en-US" dirty="0" smtClean="0"/>
              <a:t>High pH occurs in limited places </a:t>
            </a:r>
          </a:p>
          <a:p>
            <a:r>
              <a:rPr lang="en-US" dirty="0" smtClean="0"/>
              <a:t>Low pH imparts sour taste and corrosive</a:t>
            </a:r>
          </a:p>
          <a:p>
            <a:pPr>
              <a:buNone/>
            </a:pPr>
            <a:r>
              <a:rPr lang="en-US" dirty="0" smtClean="0"/>
              <a:t>      nature </a:t>
            </a:r>
          </a:p>
          <a:p>
            <a:pPr>
              <a:buNone/>
            </a:pPr>
            <a:r>
              <a:rPr lang="en-US" dirty="0" smtClean="0"/>
              <a:t>  Carbon dioxide dissolution from the surface of the earth and subsequent chemical  reaction</a:t>
            </a:r>
          </a:p>
          <a:p>
            <a:pPr>
              <a:buNone/>
            </a:pPr>
            <a:r>
              <a:rPr lang="en-US" dirty="0" smtClean="0"/>
              <a:t>     is the cause for variation in pH value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DEVIATION IN PHVALUE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4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893888" y="1219200"/>
          <a:ext cx="5235575" cy="540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orelDRAW" r:id="rId3" imgW="5651280" imgH="5839560" progId="">
                  <p:embed/>
                </p:oleObj>
              </mc:Choice>
              <mc:Fallback>
                <p:oleObj name="CorelDRAW" r:id="rId3" imgW="5651280" imgH="5839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3888" y="1219200"/>
                        <a:ext cx="5235575" cy="540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58200" cy="7921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  <a:ea typeface="MS Mincho" pitchFamily="49" charset="-128"/>
              </a:rPr>
              <a:t>CHEMICAL CHANGE WHILE WATER IS PERCOLATED THROUGH THE EARTH </a:t>
            </a:r>
          </a:p>
        </p:txBody>
      </p:sp>
    </p:spTree>
    <p:extLst>
      <p:ext uri="{BB962C8B-B14F-4D97-AF65-F5344CB8AC3E}">
        <p14:creationId xmlns:p14="http://schemas.microsoft.com/office/powerpoint/2010/main" val="413722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shallow well pH will be less but in a deep well or </a:t>
            </a:r>
            <a:r>
              <a:rPr lang="en-US" dirty="0" err="1" smtClean="0"/>
              <a:t>borewell</a:t>
            </a:r>
            <a:r>
              <a:rPr lang="en-US" dirty="0" smtClean="0"/>
              <a:t> pH will be high</a:t>
            </a:r>
          </a:p>
          <a:p>
            <a:r>
              <a:rPr lang="en-US" dirty="0" smtClean="0"/>
              <a:t>In a deep well hardness, calcium, magnesium ,alkalinity will be more compare to shallow well</a:t>
            </a:r>
          </a:p>
          <a:p>
            <a:r>
              <a:rPr lang="en-US" dirty="0" smtClean="0"/>
              <a:t>Dissolved minerals will also be more in deep water sources 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154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WATER QUALITY VARIATION WHEN WATER IS PERCOLATED THROUGH THE EARTH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21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</a:t>
            </a:r>
            <a:r>
              <a:rPr lang="en-US" dirty="0" err="1" smtClean="0"/>
              <a:t>pHcan</a:t>
            </a:r>
            <a:r>
              <a:rPr lang="en-US" dirty="0" smtClean="0"/>
              <a:t> be increased by adding any suitable alkaline substances </a:t>
            </a:r>
          </a:p>
          <a:p>
            <a:r>
              <a:rPr lang="en-US" dirty="0" smtClean="0"/>
              <a:t>Commonly used are lime , soda ash etc </a:t>
            </a:r>
          </a:p>
          <a:p>
            <a:r>
              <a:rPr lang="en-US" dirty="0" smtClean="0"/>
              <a:t>High </a:t>
            </a:r>
            <a:r>
              <a:rPr lang="en-US" dirty="0" err="1" smtClean="0"/>
              <a:t>pHcan</a:t>
            </a:r>
            <a:r>
              <a:rPr lang="en-US" dirty="0" smtClean="0"/>
              <a:t> be reduced by adding acidic substances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TREATMENT FOR PH VARIATION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3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Iron constitutes 6% of the earth crust </a:t>
            </a:r>
          </a:p>
          <a:p>
            <a:r>
              <a:rPr lang="en-US" dirty="0" smtClean="0"/>
              <a:t>3% in soluble Fe2+ form and 3% in insoluble Fe 3+ form</a:t>
            </a:r>
          </a:p>
          <a:p>
            <a:r>
              <a:rPr lang="en-US" dirty="0" smtClean="0"/>
              <a:t>While rain water is percolated through the earth Fe2+ dissolves  in the water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PRESENCE OF EXCESS IRON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50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 in </a:t>
            </a:r>
            <a:r>
              <a:rPr lang="en-US" dirty="0" err="1" smtClean="0"/>
              <a:t>colour</a:t>
            </a:r>
            <a:r>
              <a:rPr lang="en-US" dirty="0" smtClean="0"/>
              <a:t> when exposed to atmosphere      ( oxidation of ferrous Iron to ferric Iron)-</a:t>
            </a:r>
          </a:p>
          <a:p>
            <a:r>
              <a:rPr lang="en-US" dirty="0" smtClean="0"/>
              <a:t>Fe </a:t>
            </a:r>
            <a:r>
              <a:rPr lang="en-US" baseline="30000" dirty="0" smtClean="0"/>
              <a:t>2+</a:t>
            </a:r>
            <a:r>
              <a:rPr lang="en-US" dirty="0" smtClean="0"/>
              <a:t> +O</a:t>
            </a:r>
            <a:r>
              <a:rPr lang="en-US" baseline="-25000" dirty="0" smtClean="0"/>
              <a:t>2</a:t>
            </a:r>
            <a:r>
              <a:rPr lang="en-US" dirty="0" smtClean="0"/>
              <a:t>+H</a:t>
            </a:r>
            <a:r>
              <a:rPr lang="en-US" baseline="-25000" dirty="0" smtClean="0"/>
              <a:t>2</a:t>
            </a:r>
            <a:r>
              <a:rPr lang="en-US" dirty="0" smtClean="0"/>
              <a:t>O             Fe(OH)</a:t>
            </a:r>
            <a:r>
              <a:rPr lang="en-US" sz="3000" baseline="-25000" dirty="0" smtClean="0"/>
              <a:t>3</a:t>
            </a:r>
            <a:r>
              <a:rPr lang="en-US" dirty="0" smtClean="0"/>
              <a:t>+H</a:t>
            </a:r>
            <a:r>
              <a:rPr lang="en-US" baseline="30000" dirty="0" smtClean="0"/>
              <a:t>+</a:t>
            </a:r>
            <a:endParaRPr lang="en-US" sz="1200" baseline="30000" dirty="0" smtClean="0"/>
          </a:p>
          <a:p>
            <a:r>
              <a:rPr lang="en-US" dirty="0" smtClean="0"/>
              <a:t>Excess requirement of milk to prepare tea of required flavor(Iron +</a:t>
            </a:r>
            <a:r>
              <a:rPr lang="en-US" dirty="0" err="1" smtClean="0"/>
              <a:t>Tanin</a:t>
            </a:r>
            <a:r>
              <a:rPr lang="en-US" dirty="0" smtClean="0"/>
              <a:t> = black </a:t>
            </a:r>
            <a:r>
              <a:rPr lang="en-US" dirty="0" err="1" smtClean="0"/>
              <a:t>colour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Staining in vessels </a:t>
            </a:r>
          </a:p>
          <a:p>
            <a:r>
              <a:rPr lang="en-US" dirty="0" smtClean="0"/>
              <a:t>Deposition of mud  after the water is boiled</a:t>
            </a:r>
          </a:p>
          <a:p>
            <a:pPr>
              <a:buNone/>
            </a:pPr>
            <a:r>
              <a:rPr lang="en-US" dirty="0" smtClean="0"/>
              <a:t>        (More oxidation on heating)</a:t>
            </a:r>
          </a:p>
          <a:p>
            <a:r>
              <a:rPr lang="en-US" dirty="0" smtClean="0"/>
              <a:t>Oily appearance on the surface of water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BAD EFFECTS OF IRON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00400" y="27432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03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the pH of water  by adding suitable alkaline materials ( lime , Soda ash, bleaching powder )</a:t>
            </a:r>
          </a:p>
          <a:p>
            <a:r>
              <a:rPr lang="en-US" dirty="0" smtClean="0"/>
              <a:t>Aerate the water for oxidation to take place </a:t>
            </a:r>
          </a:p>
          <a:p>
            <a:r>
              <a:rPr lang="en-US" dirty="0" smtClean="0"/>
              <a:t>Allow for settling and thereafter for filtering</a:t>
            </a:r>
          </a:p>
          <a:p>
            <a:r>
              <a:rPr lang="en-US" dirty="0" smtClean="0"/>
              <a:t>Disinfect to make it potable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TREATMENT FOR REMOVAL OF IRON FROM DRINKING WATER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2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106488" y="1481138"/>
          <a:ext cx="6931025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orelDRAW" r:id="rId3" imgW="10325160" imgH="6739560" progId="">
                  <p:embed/>
                </p:oleObj>
              </mc:Choice>
              <mc:Fallback>
                <p:oleObj name="CorelDRAW" r:id="rId3" imgW="10325160" imgH="6739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488" y="1481138"/>
                        <a:ext cx="6931025" cy="452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REMOVAL OF IRON IN OPEN WELLS </a:t>
            </a:r>
            <a:r>
              <a:rPr lang="en-US" sz="3600" dirty="0" smtClean="0">
                <a:solidFill>
                  <a:srgbClr val="FF0000"/>
                </a:solidFill>
                <a:latin typeface="Rockwell Extra Bold" pitchFamily="18" charset="0"/>
              </a:rPr>
              <a:t> </a:t>
            </a:r>
            <a:endParaRPr lang="en-US" sz="3600" dirty="0">
              <a:solidFill>
                <a:srgbClr val="FF0000"/>
              </a:solidFill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21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85800" y="1058863"/>
          <a:ext cx="7848600" cy="466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CorelDRAW" r:id="rId3" imgW="6010275" imgH="3571875" progId="">
                  <p:embed/>
                </p:oleObj>
              </mc:Choice>
              <mc:Fallback>
                <p:oleObj name="CorelDRAW" r:id="rId3" imgW="6010275" imgH="357187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058863"/>
                        <a:ext cx="7848600" cy="466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738407" y="3244334"/>
            <a:ext cx="1667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Excess Turbidity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2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Documents and Settings\user\Desktop\products_calcite_flec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987913" y="1481138"/>
            <a:ext cx="3168173" cy="452596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IRON REMOVAL USING GREEN SAND,IRON SPECIFIC RESIN,BIRM MEDIA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27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1" y="0"/>
            <a:ext cx="55626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3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occurs in certain well and in certain water sources </a:t>
            </a:r>
          </a:p>
          <a:p>
            <a:r>
              <a:rPr lang="en-US" dirty="0" smtClean="0"/>
              <a:t>Treatment is  plain sedimentation /</a:t>
            </a:r>
            <a:r>
              <a:rPr lang="en-US" dirty="0" err="1" smtClean="0"/>
              <a:t>coagulationsedimentation</a:t>
            </a:r>
            <a:r>
              <a:rPr lang="en-US" dirty="0" smtClean="0"/>
              <a:t>/ Filtration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EXCESS TURBIDITY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4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Flouride</a:t>
            </a:r>
            <a:r>
              <a:rPr lang="en-US" dirty="0" smtClean="0"/>
              <a:t>  dissolves from the crust of the earth</a:t>
            </a:r>
          </a:p>
          <a:p>
            <a:r>
              <a:rPr lang="en-US" dirty="0" err="1" smtClean="0"/>
              <a:t>Flouride</a:t>
            </a:r>
            <a:r>
              <a:rPr lang="en-US" dirty="0" smtClean="0"/>
              <a:t> presence will be more in water sample with less calcium</a:t>
            </a:r>
          </a:p>
          <a:p>
            <a:r>
              <a:rPr lang="en-US" dirty="0" smtClean="0"/>
              <a:t>Ca +F            CaF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kerala</a:t>
            </a:r>
            <a:r>
              <a:rPr lang="en-US" dirty="0" smtClean="0"/>
              <a:t> </a:t>
            </a:r>
            <a:r>
              <a:rPr lang="en-US" dirty="0" err="1" smtClean="0"/>
              <a:t>Alappuzha</a:t>
            </a:r>
            <a:r>
              <a:rPr lang="en-US" dirty="0" smtClean="0"/>
              <a:t> and </a:t>
            </a:r>
            <a:r>
              <a:rPr lang="en-US" dirty="0" err="1" smtClean="0"/>
              <a:t>Palakkad</a:t>
            </a:r>
            <a:r>
              <a:rPr lang="en-US" dirty="0" smtClean="0"/>
              <a:t> is mainly affected </a:t>
            </a:r>
          </a:p>
          <a:p>
            <a:r>
              <a:rPr lang="en-US" dirty="0" smtClean="0"/>
              <a:t>Domestic kit using activated Alumina is </a:t>
            </a:r>
            <a:r>
              <a:rPr lang="en-US" dirty="0" err="1" smtClean="0"/>
              <a:t>suitale</a:t>
            </a:r>
            <a:r>
              <a:rPr lang="en-US" dirty="0" smtClean="0"/>
              <a:t> for removal of </a:t>
            </a:r>
            <a:r>
              <a:rPr lang="en-US" dirty="0" err="1" smtClean="0"/>
              <a:t>Flouride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EXCESS FLOURIDE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752600" y="32766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98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Excess consumption of </a:t>
            </a:r>
            <a:r>
              <a:rPr lang="en-US" dirty="0" err="1" smtClean="0"/>
              <a:t>flouride</a:t>
            </a:r>
            <a:r>
              <a:rPr lang="en-US" dirty="0" smtClean="0"/>
              <a:t> results in to </a:t>
            </a:r>
            <a:r>
              <a:rPr lang="en-US" dirty="0" err="1" smtClean="0"/>
              <a:t>Flourosis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Flourosis</a:t>
            </a:r>
            <a:r>
              <a:rPr lang="en-US" dirty="0" smtClean="0"/>
              <a:t> are three types </a:t>
            </a:r>
          </a:p>
          <a:p>
            <a:r>
              <a:rPr lang="en-US" dirty="0" smtClean="0"/>
              <a:t>Dental </a:t>
            </a:r>
            <a:r>
              <a:rPr lang="en-US" dirty="0" err="1" smtClean="0"/>
              <a:t>Flourosis</a:t>
            </a:r>
            <a:endParaRPr lang="en-US" dirty="0" smtClean="0"/>
          </a:p>
          <a:p>
            <a:r>
              <a:rPr lang="en-US" dirty="0" smtClean="0"/>
              <a:t>Skeletal </a:t>
            </a:r>
            <a:r>
              <a:rPr lang="en-US" dirty="0" err="1" smtClean="0"/>
              <a:t>Flourosis</a:t>
            </a:r>
            <a:r>
              <a:rPr lang="en-US" dirty="0" smtClean="0"/>
              <a:t> </a:t>
            </a:r>
          </a:p>
          <a:p>
            <a:r>
              <a:rPr lang="en-US" dirty="0" smtClean="0"/>
              <a:t>Non Skeletal  </a:t>
            </a:r>
            <a:r>
              <a:rPr lang="en-US" dirty="0" err="1" smtClean="0"/>
              <a:t>Flourosis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HEALTH EFFECTS OF FLOURIDE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57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23" name="Picture 3" descr="000003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838200"/>
            <a:ext cx="7696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24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4800600" cy="411162"/>
          </a:xfrm>
          <a:noFill/>
          <a:ln/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</a:rPr>
              <a:t>                 MOTTLING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72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CHARACTERISTIC MOTTLING TO TEETH WITH   PIGMENTATION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951299" name="Picture 3" descr="Fig-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371600"/>
            <a:ext cx="7848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561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000" dirty="0">
                <a:solidFill>
                  <a:srgbClr val="FF0000"/>
                </a:solidFill>
                <a:effectLst/>
              </a:rPr>
              <a:t>“</a:t>
            </a:r>
            <a:r>
              <a:rPr lang="en-US" sz="2000" dirty="0" err="1">
                <a:solidFill>
                  <a:srgbClr val="FF0000"/>
                </a:solidFill>
                <a:effectLst/>
              </a:rPr>
              <a:t>Ramaswamy</a:t>
            </a:r>
            <a:r>
              <a:rPr lang="en-US" sz="2000" dirty="0">
                <a:solidFill>
                  <a:srgbClr val="FF0000"/>
                </a:solidFill>
                <a:effectLst/>
              </a:rPr>
              <a:t>”</a:t>
            </a:r>
            <a:r>
              <a:rPr lang="en-US" sz="2000" dirty="0">
                <a:solidFill>
                  <a:schemeClr val="tx1"/>
                </a:solidFill>
                <a:effectLst/>
              </a:rPr>
              <a:t> is the symbol of our dreadful fate, our horrendous     </a:t>
            </a:r>
            <a:br>
              <a:rPr lang="en-US" sz="2000" dirty="0">
                <a:solidFill>
                  <a:schemeClr val="tx1"/>
                </a:solidFill>
                <a:effectLst/>
              </a:rPr>
            </a:br>
            <a:r>
              <a:rPr lang="en-US" sz="2000" dirty="0">
                <a:solidFill>
                  <a:schemeClr val="tx1"/>
                </a:solidFill>
                <a:effectLst/>
              </a:rPr>
              <a:t>                                    sufferings.</a:t>
            </a:r>
          </a:p>
        </p:txBody>
      </p:sp>
      <p:pic>
        <p:nvPicPr>
          <p:cNvPr id="954371" name="Picture 3" descr="Ramaswamy (r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3440" y="1447800"/>
            <a:ext cx="6172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304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962D5"/>
                </a:solidFill>
              </a:rPr>
              <a:t/>
            </a:r>
            <a:br>
              <a:rPr lang="en-US" dirty="0" smtClean="0">
                <a:solidFill>
                  <a:srgbClr val="2962D5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sz="2700" b="1" dirty="0" smtClean="0">
                <a:solidFill>
                  <a:srgbClr val="FF0000"/>
                </a:solidFill>
              </a:rPr>
              <a:t>RESTRICTION OF SPINE MOVEMENTS IS AN EARLY FEATURE OF   </a:t>
            </a:r>
            <a:br>
              <a:rPr lang="en-US" sz="2700" b="1" dirty="0" smtClean="0">
                <a:solidFill>
                  <a:srgbClr val="FF0000"/>
                </a:solidFill>
              </a:rPr>
            </a:br>
            <a:r>
              <a:rPr lang="en-US" sz="2700" b="1" dirty="0" smtClean="0">
                <a:solidFill>
                  <a:srgbClr val="FF0000"/>
                </a:solidFill>
              </a:rPr>
              <a:t>                    SKELETAL FLUOROSIS </a:t>
            </a:r>
            <a:r>
              <a:rPr lang="en-US" dirty="0" smtClean="0">
                <a:solidFill>
                  <a:srgbClr val="2962D5"/>
                </a:solidFill>
              </a:rPr>
              <a:t/>
            </a:r>
            <a:br>
              <a:rPr lang="en-US" dirty="0" smtClean="0">
                <a:solidFill>
                  <a:srgbClr val="2962D5"/>
                </a:solidFill>
              </a:rPr>
            </a:br>
            <a:endParaRPr lang="en-US" sz="2200" dirty="0"/>
          </a:p>
        </p:txBody>
      </p:sp>
      <p:pic>
        <p:nvPicPr>
          <p:cNvPr id="948227" name="Picture 3" descr="Fig-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295400"/>
            <a:ext cx="4267200" cy="48006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89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" y="161448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8611" name="Object 2"/>
          <p:cNvGraphicFramePr>
            <a:graphicFrameLocks noChangeAspect="1"/>
          </p:cNvGraphicFramePr>
          <p:nvPr/>
        </p:nvGraphicFramePr>
        <p:xfrm>
          <a:off x="914400" y="304800"/>
          <a:ext cx="7010400" cy="560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Image" r:id="rId3" imgW="7315200" imgH="5486400" progId="">
                  <p:embed/>
                </p:oleObj>
              </mc:Choice>
              <mc:Fallback>
                <p:oleObj name="Image" r:id="rId3" imgW="7315200" imgH="5486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04800"/>
                        <a:ext cx="7010400" cy="560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313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 water intrusion in coastal area </a:t>
            </a:r>
          </a:p>
          <a:p>
            <a:r>
              <a:rPr lang="en-US" dirty="0" smtClean="0"/>
              <a:t> In certain open wells in </a:t>
            </a:r>
            <a:r>
              <a:rPr lang="en-US" dirty="0" err="1" smtClean="0"/>
              <a:t>Palakkad</a:t>
            </a:r>
            <a:r>
              <a:rPr lang="en-US" dirty="0" smtClean="0"/>
              <a:t> district</a:t>
            </a:r>
          </a:p>
          <a:p>
            <a:r>
              <a:rPr lang="en-US" dirty="0" err="1" smtClean="0"/>
              <a:t>Ghyben</a:t>
            </a:r>
            <a:r>
              <a:rPr lang="en-US" dirty="0" smtClean="0"/>
              <a:t> – Hertzberg equation for intrusion of sea water </a:t>
            </a:r>
          </a:p>
          <a:p>
            <a:pPr>
              <a:buNone/>
            </a:pPr>
            <a:r>
              <a:rPr lang="en-US" dirty="0" smtClean="0"/>
              <a:t> Commonly used method for treatment for removal of Chloride  is Reverse osmosis (RO)</a:t>
            </a:r>
          </a:p>
          <a:p>
            <a:r>
              <a:rPr lang="en-US" dirty="0" smtClean="0"/>
              <a:t>Some (RO) units are being used in coastal area of Kerala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PRESENCE OF  CHLORIDE  IN DRINKING WATER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08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600200"/>
            <a:ext cx="4648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648200" y="1143001"/>
            <a:ext cx="4038600" cy="49831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PRINCIPLE OF REVERSE OSMOSIS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2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04800"/>
            <a:ext cx="7315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3948114" y="3186113"/>
          <a:ext cx="12477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Package" r:id="rId4" imgW="1247760" imgH="485640" progId="Package">
                  <p:embed/>
                </p:oleObj>
              </mc:Choice>
              <mc:Fallback>
                <p:oleObj name="Package" r:id="rId4" imgW="1247760" imgH="48564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114" y="3186113"/>
                        <a:ext cx="12477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237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pi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1676401"/>
            <a:ext cx="8096251" cy="4905375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2500M3/HOUR UNIT IN JUBAIL , SAUDI ARABIA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82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Intrusion of waste in to water sources causes pollution </a:t>
            </a:r>
          </a:p>
          <a:p>
            <a:r>
              <a:rPr lang="en-US" dirty="0" smtClean="0"/>
              <a:t>Black </a:t>
            </a:r>
            <a:r>
              <a:rPr lang="en-US" dirty="0" err="1" smtClean="0"/>
              <a:t>colour</a:t>
            </a:r>
            <a:r>
              <a:rPr lang="en-US" dirty="0" smtClean="0"/>
              <a:t>  and death of fish / uneasiness for the fish is manifested </a:t>
            </a:r>
          </a:p>
          <a:p>
            <a:r>
              <a:rPr lang="en-US" dirty="0" smtClean="0"/>
              <a:t>Always remove such waste sources from near the water sources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POLLUTION OF WATER SOURCES DUE TO  ORGANIC MATTER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0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Hardness is caused by multivalent metallic </a:t>
            </a:r>
            <a:r>
              <a:rPr lang="en-US" dirty="0" err="1" smtClean="0"/>
              <a:t>cations</a:t>
            </a:r>
            <a:r>
              <a:rPr lang="en-US" dirty="0" smtClean="0"/>
              <a:t> </a:t>
            </a:r>
          </a:p>
          <a:p>
            <a:r>
              <a:rPr lang="en-US" dirty="0" smtClean="0"/>
              <a:t>Deep  water sources are generally hard</a:t>
            </a:r>
          </a:p>
          <a:p>
            <a:r>
              <a:rPr lang="en-US" dirty="0" smtClean="0"/>
              <a:t>Calcium and Magnesium are generally causes hardness </a:t>
            </a:r>
          </a:p>
          <a:p>
            <a:r>
              <a:rPr lang="en-US" dirty="0" smtClean="0"/>
              <a:t>If topsoil is Thick hardness will be more </a:t>
            </a:r>
          </a:p>
          <a:p>
            <a:r>
              <a:rPr lang="en-US" dirty="0" smtClean="0"/>
              <a:t>Softeners are which remove calcium and magnesium are commonly used for its removal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HARDNESS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45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893888" y="1219200"/>
          <a:ext cx="5235575" cy="540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CorelDRAW" r:id="rId3" imgW="5651280" imgH="5839560" progId="">
                  <p:embed/>
                </p:oleObj>
              </mc:Choice>
              <mc:Fallback>
                <p:oleObj name="CorelDRAW" r:id="rId3" imgW="5651280" imgH="5839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3888" y="1219200"/>
                        <a:ext cx="5235575" cy="540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Arial Black" pitchFamily="34" charset="0"/>
                <a:ea typeface="MS Mincho" pitchFamily="49" charset="-128"/>
              </a:rPr>
              <a:t>CHEMICAL CHANGE WHILE WATER IS PERCOLATED THROUGH THE EARTH </a:t>
            </a:r>
          </a:p>
        </p:txBody>
      </p:sp>
    </p:spTree>
    <p:extLst>
      <p:ext uri="{BB962C8B-B14F-4D97-AF65-F5344CB8AC3E}">
        <p14:creationId xmlns:p14="http://schemas.microsoft.com/office/powerpoint/2010/main" val="147826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wells water is good in the morning but as sunlight falls color change occurs </a:t>
            </a:r>
          </a:p>
          <a:p>
            <a:r>
              <a:rPr lang="en-US" dirty="0" smtClean="0"/>
              <a:t>Water sources gets polluted </a:t>
            </a:r>
          </a:p>
          <a:p>
            <a:r>
              <a:rPr lang="en-US" dirty="0" smtClean="0"/>
              <a:t>Algae is water plant which requires sunlight for its growth</a:t>
            </a:r>
          </a:p>
          <a:p>
            <a:r>
              <a:rPr lang="en-US" dirty="0" smtClean="0"/>
              <a:t>Treatment for algae growth is prevention of sunlight, chlorine or copper </a:t>
            </a:r>
            <a:r>
              <a:rPr lang="en-US" dirty="0" err="1" smtClean="0"/>
              <a:t>sulphate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GROWTH OF ALGAE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76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water percolates through the earth CaCo3 dissolves in water Ca(HCO3)2</a:t>
            </a:r>
          </a:p>
          <a:p>
            <a:r>
              <a:rPr lang="en-US" dirty="0" smtClean="0"/>
              <a:t>H2O+CO2                      H2CO3</a:t>
            </a:r>
          </a:p>
          <a:p>
            <a:r>
              <a:rPr lang="en-US" dirty="0" smtClean="0"/>
              <a:t>CaCO3+H2CO3              Ca(HC03)2</a:t>
            </a:r>
          </a:p>
          <a:p>
            <a:r>
              <a:rPr lang="en-US" dirty="0" smtClean="0"/>
              <a:t>In deep water sources Ca(HC03)2 will be more and as it is pumped to open areaCO2 starts escaping and CaCO3 starts  depositing. </a:t>
            </a:r>
            <a:r>
              <a:rPr lang="en-US" smtClean="0"/>
              <a:t>Predominant </a:t>
            </a:r>
            <a:r>
              <a:rPr lang="en-US" dirty="0" smtClean="0"/>
              <a:t>in </a:t>
            </a:r>
            <a:r>
              <a:rPr lang="en-US" dirty="0" err="1" smtClean="0"/>
              <a:t>borewell</a:t>
            </a:r>
            <a:r>
              <a:rPr lang="en-US" dirty="0" smtClean="0"/>
              <a:t> water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CARBONATE DEPOSITION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276600" y="29718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429000" y="35814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68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0"/>
            <a:ext cx="9233646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05353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91" name="Group 75"/>
          <p:cNvGraphicFramePr>
            <a:graphicFrameLocks noGrp="1"/>
          </p:cNvGraphicFramePr>
          <p:nvPr>
            <p:ph idx="1"/>
          </p:nvPr>
        </p:nvGraphicFramePr>
        <p:xfrm>
          <a:off x="1066800" y="734292"/>
          <a:ext cx="7820891" cy="5951426"/>
        </p:xfrm>
        <a:graphic>
          <a:graphicData uri="http://schemas.openxmlformats.org/drawingml/2006/table">
            <a:tbl>
              <a:tblPr/>
              <a:tblGrid>
                <a:gridCol w="533400"/>
                <a:gridCol w="2133600"/>
                <a:gridCol w="1066800"/>
                <a:gridCol w="1447800"/>
                <a:gridCol w="1524000"/>
                <a:gridCol w="1115291"/>
              </a:tblGrid>
              <a:tr h="1132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SLNO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CHARACTERISTICS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ACCEPTABLE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CAUSE FOR REJECTION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ACTUAL CONTENTS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Turbidity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NTU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6.5 to 8.5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&lt;6.5 &amp; &gt; 8.5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4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Electrical Conductivity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Micro mhos/cm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Temperature (0C)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Acidity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5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Alkalinity (Total)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hardness (as Ca CO3)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Calcium(as Ca)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WATER QUALITY BIS STANDARDS</a:t>
            </a:r>
          </a:p>
        </p:txBody>
      </p:sp>
    </p:spTree>
    <p:extLst>
      <p:ext uri="{BB962C8B-B14F-4D97-AF65-F5344CB8AC3E}">
        <p14:creationId xmlns:p14="http://schemas.microsoft.com/office/powerpoint/2010/main" val="333293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925" name="Group 61"/>
          <p:cNvGraphicFramePr>
            <a:graphicFrameLocks noGrp="1"/>
          </p:cNvGraphicFramePr>
          <p:nvPr/>
        </p:nvGraphicFramePr>
        <p:xfrm>
          <a:off x="990601" y="457200"/>
          <a:ext cx="7924799" cy="5868989"/>
        </p:xfrm>
        <a:graphic>
          <a:graphicData uri="http://schemas.openxmlformats.org/drawingml/2006/table">
            <a:tbl>
              <a:tblPr/>
              <a:tblGrid>
                <a:gridCol w="880533"/>
                <a:gridCol w="2214282"/>
                <a:gridCol w="1584637"/>
                <a:gridCol w="1131420"/>
                <a:gridCol w="1056964"/>
                <a:gridCol w="1056963"/>
              </a:tblGrid>
              <a:tr h="1070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Magnesium (as Mg)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9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Chloride (as Cl)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Fluoride (as F)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Iron(as Fe)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Nitrate (as  NO3)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Bacteriological Analysis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No. of Coliforms/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 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03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Chemical  Oxygen Demand (COD)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mg/litre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75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800" smtClean="0"/>
              <a:t>Water in distribution system</a:t>
            </a:r>
          </a:p>
          <a:p>
            <a:pPr marL="609600" indent="-609600" eaLnBrk="1" hangingPunct="1">
              <a:buFontTx/>
              <a:buNone/>
            </a:pPr>
            <a:r>
              <a:rPr lang="en-US" sz="2800" smtClean="0"/>
              <a:t>a. Throughout any year 95% of samples should not contain any coli form organism in 100 ml.</a:t>
            </a:r>
          </a:p>
          <a:p>
            <a:pPr marL="609600" indent="-609600" eaLnBrk="1" hangingPunct="1">
              <a:buFontTx/>
              <a:buNone/>
            </a:pPr>
            <a:r>
              <a:rPr lang="en-US" sz="2800" smtClean="0"/>
              <a:t>b. No sample should contain E.Coli in 100 ml.</a:t>
            </a:r>
          </a:p>
          <a:p>
            <a:pPr marL="609600" indent="-609600" eaLnBrk="1" hangingPunct="1">
              <a:buFontTx/>
              <a:buNone/>
            </a:pPr>
            <a:r>
              <a:rPr lang="en-US" sz="2800" smtClean="0"/>
              <a:t>c. No sample should contain more than 10 coliform organisms per 100 ml.</a:t>
            </a:r>
          </a:p>
          <a:p>
            <a:pPr marL="609600" indent="-609600" eaLnBrk="1" hangingPunct="1">
              <a:buFontTx/>
              <a:buNone/>
            </a:pPr>
            <a:r>
              <a:rPr lang="en-US" sz="2800" smtClean="0"/>
              <a:t>d. Coliform organisms should not be detectable in 100 ml of any two consecutive samples.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15962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 smtClean="0">
                <a:solidFill>
                  <a:srgbClr val="FF0000"/>
                </a:solidFill>
              </a:rPr>
              <a:t>BACTERIOLOGICAL QUALITY (BIS STANDARDS)</a:t>
            </a:r>
          </a:p>
        </p:txBody>
      </p:sp>
    </p:spTree>
    <p:extLst>
      <p:ext uri="{BB962C8B-B14F-4D97-AF65-F5344CB8AC3E}">
        <p14:creationId xmlns:p14="http://schemas.microsoft.com/office/powerpoint/2010/main" val="35937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1464</Words>
  <Application>Microsoft Office PowerPoint</Application>
  <PresentationFormat>On-screen Show (4:3)</PresentationFormat>
  <Paragraphs>316</Paragraphs>
  <Slides>46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Office Theme</vt:lpstr>
      <vt:lpstr>CorelDRAW</vt:lpstr>
      <vt:lpstr>Image</vt:lpstr>
      <vt:lpstr>Package</vt:lpstr>
      <vt:lpstr>Sanitary Survey and  Identification of Well Pollution and Analysis of Water Quality Using Kits </vt:lpstr>
      <vt:lpstr>Format for sanitary survey </vt:lpstr>
      <vt:lpstr>PowerPoint Presentation</vt:lpstr>
      <vt:lpstr>PowerPoint Presentation</vt:lpstr>
      <vt:lpstr>PowerPoint Presentation</vt:lpstr>
      <vt:lpstr>Attachment to sanitary survey </vt:lpstr>
      <vt:lpstr>PowerPoint Presentation</vt:lpstr>
      <vt:lpstr>PowerPoint Presentation</vt:lpstr>
      <vt:lpstr>Analysis using water analysis kits  </vt:lpstr>
      <vt:lpstr>  Prominent water quality problems in Kerala</vt:lpstr>
      <vt:lpstr>1)PRESENCE OF COLIFORM BACTERIA </vt:lpstr>
      <vt:lpstr>COLIFORMS</vt:lpstr>
      <vt:lpstr>REASON FOR SELECTING COLIFORM AS AN INDICATOR </vt:lpstr>
      <vt:lpstr>LIMITATION OF COLIFORM AS AN INDICATOR </vt:lpstr>
      <vt:lpstr>DEVIATION IN PHVALUE </vt:lpstr>
      <vt:lpstr>CHEMICAL CHANGE WHILE WATER IS PERCOLATED THROUGH THE EARTH </vt:lpstr>
      <vt:lpstr>WATER QUALITY VARIATION WHEN WATER IS PERCOLATED THROUGH THE EARTH</vt:lpstr>
      <vt:lpstr>TREATMENT FOR PH VARIATION</vt:lpstr>
      <vt:lpstr>PRESENCE OF EXCESS IRON</vt:lpstr>
      <vt:lpstr>BAD EFFECTS OF IRON</vt:lpstr>
      <vt:lpstr>TREATMENT FOR REMOVAL OF IRON FROM DRINKING WATER </vt:lpstr>
      <vt:lpstr>REMOVAL OF IRON IN OPEN WELLS  </vt:lpstr>
      <vt:lpstr>PowerPoint Presentation</vt:lpstr>
      <vt:lpstr>IRON REMOVAL USING GREEN SAND,IRON SPECIFIC RESIN,BIRM MEDIA </vt:lpstr>
      <vt:lpstr>PowerPoint Presentation</vt:lpstr>
      <vt:lpstr>EXCESS TURBIDITY</vt:lpstr>
      <vt:lpstr>EXCESS FLOURIDE </vt:lpstr>
      <vt:lpstr>HEALTH EFFECTS OF FLOURIDE</vt:lpstr>
      <vt:lpstr>                 MOTTLING</vt:lpstr>
      <vt:lpstr>CHARACTERISTIC MOTTLING TO TEETH WITH   PIGMENTATION</vt:lpstr>
      <vt:lpstr>“Ramaswamy” is the symbol of our dreadful fate, our horrendous                                          sufferings.</vt:lpstr>
      <vt:lpstr>  RESTRICTION OF SPINE MOVEMENTS IS AN EARLY FEATURE OF                        SKELETAL FLUOROSIS  </vt:lpstr>
      <vt:lpstr>PowerPoint Presentation</vt:lpstr>
      <vt:lpstr>PRESENCE OF  CHLORIDE  IN DRINKING WATER </vt:lpstr>
      <vt:lpstr>PRINCIPLE OF REVERSE OSMOSIS </vt:lpstr>
      <vt:lpstr>PowerPoint Presentation</vt:lpstr>
      <vt:lpstr>2500M3/HOUR UNIT IN JUBAIL , SAUDI ARABIA </vt:lpstr>
      <vt:lpstr>POLLUTION OF WATER SOURCES DUE TO  ORGANIC MATTER </vt:lpstr>
      <vt:lpstr>HARDNESS </vt:lpstr>
      <vt:lpstr>CHEMICAL CHANGE WHILE WATER IS PERCOLATED THROUGH THE EARTH </vt:lpstr>
      <vt:lpstr>GROWTH OF ALGAE </vt:lpstr>
      <vt:lpstr>CARBONATE DEPOSITION</vt:lpstr>
      <vt:lpstr>PowerPoint Presentation</vt:lpstr>
      <vt:lpstr>WATER QUALITY BIS STANDARDS</vt:lpstr>
      <vt:lpstr>PowerPoint Presentation</vt:lpstr>
      <vt:lpstr>BACTERIOLOGICAL QUALITY (BIS STANDARDS)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cyriac</dc:creator>
  <cp:lastModifiedBy>cyriac</cp:lastModifiedBy>
  <cp:revision>3</cp:revision>
  <dcterms:created xsi:type="dcterms:W3CDTF">2016-05-22T04:20:57Z</dcterms:created>
  <dcterms:modified xsi:type="dcterms:W3CDTF">2016-05-22T04:24:38Z</dcterms:modified>
</cp:coreProperties>
</file>