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39" r:id="rId2"/>
    <p:sldId id="315" r:id="rId3"/>
    <p:sldId id="317" r:id="rId4"/>
    <p:sldId id="318" r:id="rId5"/>
    <p:sldId id="319" r:id="rId6"/>
    <p:sldId id="320" r:id="rId7"/>
    <p:sldId id="321" r:id="rId8"/>
    <p:sldId id="322" r:id="rId9"/>
    <p:sldId id="316" r:id="rId10"/>
    <p:sldId id="323" r:id="rId11"/>
    <p:sldId id="324" r:id="rId12"/>
    <p:sldId id="330" r:id="rId13"/>
    <p:sldId id="331" r:id="rId14"/>
    <p:sldId id="332" r:id="rId15"/>
    <p:sldId id="333" r:id="rId16"/>
    <p:sldId id="334" r:id="rId17"/>
    <p:sldId id="335" r:id="rId18"/>
    <p:sldId id="336" r:id="rId19"/>
    <p:sldId id="337" r:id="rId20"/>
    <p:sldId id="338" r:id="rId21"/>
    <p:sldId id="325" r:id="rId22"/>
    <p:sldId id="32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D4A8B1-EBBB-4D9B-9B65-F8B507346615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8A332-B112-40A2-A4DF-D468CDB47C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10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97D76-DF43-4343-AAD5-3F72852FEB2B}" type="slidenum">
              <a:rPr lang="en-US">
                <a:cs typeface="Arial" charset="0"/>
              </a:rPr>
              <a:pPr/>
              <a:t>4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DC0F21-7596-4178-8B3C-D3580D6C596D}" type="slidenum">
              <a:rPr lang="en-US">
                <a:cs typeface="Arial" charset="0"/>
              </a:rPr>
              <a:pPr/>
              <a:t>5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80228" name="Slide Number Placeholder 3"/>
          <p:cNvSpPr txBox="1">
            <a:spLocks noGrp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defTabSz="914485"/>
            <a:fld id="{7B30BAC3-6B54-4D50-B617-8C43EDC255E5}" type="slidenum">
              <a:rPr lang="en-US" sz="1200"/>
              <a:pPr algn="r" defTabSz="914485"/>
              <a:t>7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D74BB2-CEF4-4ACA-A2E4-156AAF11F2E4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0EF568-172B-41B6-BFEC-140E815113D9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97D76-DF43-4343-AAD5-3F72852FEB2B}" type="slidenum">
              <a:rPr lang="en-US">
                <a:cs typeface="Arial" charset="0"/>
              </a:rPr>
              <a:pPr/>
              <a:t>13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DC0F21-7596-4178-8B3C-D3580D6C596D}" type="slidenum">
              <a:rPr lang="en-US">
                <a:cs typeface="Arial" charset="0"/>
              </a:rPr>
              <a:pPr/>
              <a:t>14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80228" name="Slide Number Placeholder 3"/>
          <p:cNvSpPr txBox="1">
            <a:spLocks noGrp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defTabSz="914485"/>
            <a:fld id="{7B30BAC3-6B54-4D50-B617-8C43EDC255E5}" type="slidenum">
              <a:rPr lang="en-US" sz="1200"/>
              <a:pPr algn="r" defTabSz="914485"/>
              <a:t>16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D74BB2-CEF4-4ACA-A2E4-156AAF11F2E4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0EF568-172B-41B6-BFEC-140E815113D9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3D59E6-3966-4EEB-8B63-240B2240C33A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353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93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2946DF-76C4-486E-9E75-4FA1F075E864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E0A92-090D-4292-95A2-754C77F131FE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8D56E-E385-4718-87AA-7929F7DFA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Terrafil</a:t>
            </a:r>
            <a:r>
              <a:rPr lang="en-US" dirty="0" smtClean="0"/>
              <a:t> Technology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Prof </a:t>
            </a:r>
            <a:r>
              <a:rPr lang="en-US" dirty="0" err="1" smtClean="0"/>
              <a:t>S.Rathish</a:t>
            </a:r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586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Terrafil technology for Iron removal 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mtClean="0"/>
              <a:t>New method developed by IMMT Bhuvaneswar</a:t>
            </a:r>
          </a:p>
          <a:p>
            <a:r>
              <a:rPr lang="en-US" smtClean="0"/>
              <a:t>Sand,clay and saw dust is mixed in a definite proportion</a:t>
            </a:r>
          </a:p>
          <a:p>
            <a:r>
              <a:rPr lang="en-US" smtClean="0"/>
              <a:t>Thereafter it is moulded in the form of a circular disk</a:t>
            </a:r>
          </a:p>
          <a:p>
            <a:r>
              <a:rPr lang="en-US" smtClean="0"/>
              <a:t>The disk is heated  and the saw dust burns away and pores are formed </a:t>
            </a:r>
          </a:p>
          <a:p>
            <a:r>
              <a:rPr lang="en-US" smtClean="0"/>
              <a:t>An iron removal system is arranged in such a way that</a:t>
            </a:r>
          </a:p>
          <a:p>
            <a:pPr>
              <a:buFont typeface="Wingdings 2" pitchFamily="18" charset="2"/>
              <a:buNone/>
            </a:pPr>
            <a:r>
              <a:rPr lang="en-US" smtClean="0"/>
              <a:t>Iron containing water is filtered through the disk and the water gets treated 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866888" cy="1981200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Terafil</a:t>
            </a:r>
            <a:r>
              <a:rPr lang="en-US" sz="3200" dirty="0" smtClean="0"/>
              <a:t> technology for water treatment</a:t>
            </a:r>
            <a:br>
              <a:rPr lang="en-US" sz="3200" dirty="0" smtClean="0"/>
            </a:br>
            <a:r>
              <a:rPr lang="en-US" sz="3200" dirty="0" smtClean="0"/>
              <a:t>prepare a filtering disk with the following  proportion</a:t>
            </a:r>
            <a:endParaRPr lang="en-US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752600" y="2590801"/>
          <a:ext cx="6019801" cy="3611290"/>
        </p:xfrm>
        <a:graphic>
          <a:graphicData uri="http://schemas.openxmlformats.org/drawingml/2006/table">
            <a:tbl>
              <a:tblPr/>
              <a:tblGrid>
                <a:gridCol w="1146784"/>
                <a:gridCol w="2631429"/>
                <a:gridCol w="2241588"/>
              </a:tblGrid>
              <a:tr h="6095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latin typeface="Calibri"/>
                          <a:ea typeface="Calibri"/>
                          <a:cs typeface="Times New Roman"/>
                        </a:rPr>
                        <a:t>Sl</a:t>
                      </a: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 no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Materials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Percentage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849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Pottery clay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Calibri"/>
                          <a:ea typeface="Calibri"/>
                          <a:cs typeface="Times New Roman"/>
                        </a:rPr>
                        <a:t>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167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Wood saw dust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Calibri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51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River sand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tf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928688"/>
            <a:ext cx="3490913" cy="249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 descr="tf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928688"/>
            <a:ext cx="2889250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tf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3900488"/>
            <a:ext cx="343693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tf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57800" y="3900488"/>
            <a:ext cx="319405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914400" y="3367088"/>
            <a:ext cx="3505200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Sand, Saw dust &amp; Clay</a:t>
            </a:r>
          </a:p>
        </p:txBody>
      </p:sp>
      <p:sp>
        <p:nvSpPr>
          <p:cNvPr id="16391" name="Text Box 8"/>
          <p:cNvSpPr txBox="1">
            <a:spLocks noChangeArrowheads="1"/>
          </p:cNvSpPr>
          <p:nvPr/>
        </p:nvSpPr>
        <p:spPr bwMode="auto">
          <a:xfrm>
            <a:off x="5562600" y="3367088"/>
            <a:ext cx="2895600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Mixed with water</a:t>
            </a:r>
          </a:p>
        </p:txBody>
      </p:sp>
      <p:sp>
        <p:nvSpPr>
          <p:cNvPr id="16392" name="Text Box 9"/>
          <p:cNvSpPr txBox="1">
            <a:spLocks noChangeArrowheads="1"/>
          </p:cNvSpPr>
          <p:nvPr/>
        </p:nvSpPr>
        <p:spPr bwMode="auto">
          <a:xfrm>
            <a:off x="2743200" y="6338888"/>
            <a:ext cx="3810000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Molding of Green Terafil</a:t>
            </a:r>
            <a:endParaRPr lang="en-US" sz="2400" b="1">
              <a:latin typeface="Wingdings" pitchFamily="2" charset="2"/>
            </a:endParaRPr>
          </a:p>
        </p:txBody>
      </p:sp>
      <p:sp>
        <p:nvSpPr>
          <p:cNvPr id="16393" name="Text Box 10"/>
          <p:cNvSpPr txBox="1">
            <a:spLocks noChangeArrowheads="1"/>
          </p:cNvSpPr>
          <p:nvPr/>
        </p:nvSpPr>
        <p:spPr bwMode="auto">
          <a:xfrm>
            <a:off x="228600" y="228600"/>
            <a:ext cx="868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800000"/>
                </a:solidFill>
              </a:rPr>
              <a:t>Production of TERAIL Media (Disc)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tf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76200"/>
            <a:ext cx="2782888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 descr="tf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75250" y="150813"/>
            <a:ext cx="2667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tf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33563" y="3062288"/>
            <a:ext cx="2738437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 descr="tf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19688" y="2971800"/>
            <a:ext cx="276542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 Box 7"/>
          <p:cNvSpPr txBox="1">
            <a:spLocks noChangeArrowheads="1"/>
          </p:cNvSpPr>
          <p:nvPr/>
        </p:nvSpPr>
        <p:spPr bwMode="auto">
          <a:xfrm>
            <a:off x="4038600" y="2438400"/>
            <a:ext cx="3048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Green Terafil</a:t>
            </a:r>
          </a:p>
        </p:txBody>
      </p:sp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2057400" y="5181600"/>
            <a:ext cx="3048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Sintering of Terafil</a:t>
            </a:r>
          </a:p>
        </p:txBody>
      </p:sp>
      <p:sp>
        <p:nvSpPr>
          <p:cNvPr id="17416" name="Text Box 9"/>
          <p:cNvSpPr txBox="1">
            <a:spLocks noChangeArrowheads="1"/>
          </p:cNvSpPr>
          <p:nvPr/>
        </p:nvSpPr>
        <p:spPr bwMode="auto">
          <a:xfrm>
            <a:off x="5181600" y="5181600"/>
            <a:ext cx="2590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Sintered Terafil</a:t>
            </a:r>
          </a:p>
        </p:txBody>
      </p:sp>
      <p:sp>
        <p:nvSpPr>
          <p:cNvPr id="17417" name="Text Box 11"/>
          <p:cNvSpPr txBox="1">
            <a:spLocks noChangeArrowheads="1"/>
          </p:cNvSpPr>
          <p:nvPr/>
        </p:nvSpPr>
        <p:spPr bwMode="auto">
          <a:xfrm>
            <a:off x="2133600" y="5867400"/>
            <a:ext cx="533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rgbClr val="800000"/>
                </a:solidFill>
              </a:rPr>
              <a:t>Construction of Terafil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04800" y="381000"/>
            <a:ext cx="5257800" cy="6096000"/>
            <a:chOff x="3312" y="900"/>
            <a:chExt cx="8460" cy="9360"/>
          </a:xfrm>
        </p:grpSpPr>
        <p:pic>
          <p:nvPicPr>
            <p:cNvPr id="30724" name="Picture 3"/>
            <p:cNvPicPr>
              <a:picLocks noChangeAspect="1" noChangeArrowheads="1"/>
            </p:cNvPicPr>
            <p:nvPr/>
          </p:nvPicPr>
          <p:blipFill>
            <a:blip r:embed="rId3"/>
            <a:srcRect l="6143" r="4778" b="2040"/>
            <a:stretch>
              <a:fillRect/>
            </a:stretch>
          </p:blipFill>
          <p:spPr bwMode="auto">
            <a:xfrm>
              <a:off x="3312" y="900"/>
              <a:ext cx="5220" cy="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25" name="Line 4"/>
            <p:cNvSpPr>
              <a:spLocks noChangeShapeType="1"/>
            </p:cNvSpPr>
            <p:nvPr/>
          </p:nvSpPr>
          <p:spPr bwMode="auto">
            <a:xfrm flipH="1">
              <a:off x="7632" y="1800"/>
              <a:ext cx="144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6" name="Line 5"/>
            <p:cNvSpPr>
              <a:spLocks noChangeShapeType="1"/>
            </p:cNvSpPr>
            <p:nvPr/>
          </p:nvSpPr>
          <p:spPr bwMode="auto">
            <a:xfrm flipH="1">
              <a:off x="8352" y="8640"/>
              <a:ext cx="72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7" name="Line 6"/>
            <p:cNvSpPr>
              <a:spLocks noChangeShapeType="1"/>
            </p:cNvSpPr>
            <p:nvPr/>
          </p:nvSpPr>
          <p:spPr bwMode="auto">
            <a:xfrm flipH="1">
              <a:off x="7632" y="7200"/>
              <a:ext cx="144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8" name="Line 7"/>
            <p:cNvSpPr>
              <a:spLocks noChangeShapeType="1"/>
            </p:cNvSpPr>
            <p:nvPr/>
          </p:nvSpPr>
          <p:spPr bwMode="auto">
            <a:xfrm flipH="1">
              <a:off x="7632" y="5400"/>
              <a:ext cx="144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9" name="Line 8"/>
            <p:cNvSpPr>
              <a:spLocks noChangeShapeType="1"/>
            </p:cNvSpPr>
            <p:nvPr/>
          </p:nvSpPr>
          <p:spPr bwMode="auto">
            <a:xfrm flipH="1">
              <a:off x="7092" y="4680"/>
              <a:ext cx="198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30" name="Line 9"/>
            <p:cNvSpPr>
              <a:spLocks noChangeShapeType="1"/>
            </p:cNvSpPr>
            <p:nvPr/>
          </p:nvSpPr>
          <p:spPr bwMode="auto">
            <a:xfrm flipH="1">
              <a:off x="7632" y="3600"/>
              <a:ext cx="144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31" name="Text Box 10"/>
            <p:cNvSpPr txBox="1">
              <a:spLocks noChangeArrowheads="1"/>
            </p:cNvSpPr>
            <p:nvPr/>
          </p:nvSpPr>
          <p:spPr bwMode="auto">
            <a:xfrm>
              <a:off x="9072" y="1620"/>
              <a:ext cx="1351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LID</a:t>
              </a:r>
              <a:endParaRPr lang="en-US" sz="1600"/>
            </a:p>
          </p:txBody>
        </p:sp>
        <p:sp>
          <p:nvSpPr>
            <p:cNvPr id="30732" name="Text Box 11"/>
            <p:cNvSpPr txBox="1">
              <a:spLocks noChangeArrowheads="1"/>
            </p:cNvSpPr>
            <p:nvPr/>
          </p:nvSpPr>
          <p:spPr bwMode="auto">
            <a:xfrm>
              <a:off x="9072" y="3420"/>
              <a:ext cx="270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TOP CONTAINER</a:t>
              </a:r>
              <a:endParaRPr lang="en-US" sz="1600"/>
            </a:p>
          </p:txBody>
        </p:sp>
        <p:sp>
          <p:nvSpPr>
            <p:cNvPr id="30733" name="Text Box 12"/>
            <p:cNvSpPr txBox="1">
              <a:spLocks noChangeArrowheads="1"/>
            </p:cNvSpPr>
            <p:nvPr/>
          </p:nvSpPr>
          <p:spPr bwMode="auto">
            <a:xfrm>
              <a:off x="9072" y="7020"/>
              <a:ext cx="2332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600" b="1"/>
                <a:t>BOTTOM</a:t>
              </a:r>
            </a:p>
            <a:p>
              <a:r>
                <a:rPr lang="en-US" sz="1600" b="1"/>
                <a:t> CONTAINER</a:t>
              </a:r>
            </a:p>
            <a:p>
              <a:endParaRPr lang="en-US"/>
            </a:p>
          </p:txBody>
        </p:sp>
        <p:sp>
          <p:nvSpPr>
            <p:cNvPr id="30734" name="Text Box 13"/>
            <p:cNvSpPr txBox="1">
              <a:spLocks noChangeArrowheads="1"/>
            </p:cNvSpPr>
            <p:nvPr/>
          </p:nvSpPr>
          <p:spPr bwMode="auto">
            <a:xfrm>
              <a:off x="9072" y="5220"/>
              <a:ext cx="216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SUPPORT RING</a:t>
              </a:r>
              <a:endParaRPr lang="en-US" sz="1600"/>
            </a:p>
          </p:txBody>
        </p:sp>
        <p:sp>
          <p:nvSpPr>
            <p:cNvPr id="30735" name="Text Box 14"/>
            <p:cNvSpPr txBox="1">
              <a:spLocks noChangeArrowheads="1"/>
            </p:cNvSpPr>
            <p:nvPr/>
          </p:nvSpPr>
          <p:spPr bwMode="auto">
            <a:xfrm>
              <a:off x="9072" y="4500"/>
              <a:ext cx="1842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TERAFIL</a:t>
              </a:r>
              <a:endParaRPr lang="en-US" sz="1600"/>
            </a:p>
          </p:txBody>
        </p:sp>
        <p:sp>
          <p:nvSpPr>
            <p:cNvPr id="30736" name="Text Box 15"/>
            <p:cNvSpPr txBox="1">
              <a:spLocks noChangeArrowheads="1"/>
            </p:cNvSpPr>
            <p:nvPr/>
          </p:nvSpPr>
          <p:spPr bwMode="auto">
            <a:xfrm>
              <a:off x="9072" y="8460"/>
              <a:ext cx="1597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TAP</a:t>
              </a:r>
              <a:endParaRPr lang="en-US" sz="1600"/>
            </a:p>
          </p:txBody>
        </p:sp>
        <p:sp>
          <p:nvSpPr>
            <p:cNvPr id="30737" name="Text Box 16"/>
            <p:cNvSpPr txBox="1">
              <a:spLocks noChangeArrowheads="1"/>
            </p:cNvSpPr>
            <p:nvPr/>
          </p:nvSpPr>
          <p:spPr bwMode="auto">
            <a:xfrm>
              <a:off x="3672" y="9720"/>
              <a:ext cx="486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TERAFIL WATER FILTER</a:t>
              </a:r>
              <a:endParaRPr lang="en-US"/>
            </a:p>
          </p:txBody>
        </p:sp>
      </p:grpSp>
      <p:pic>
        <p:nvPicPr>
          <p:cNvPr id="30723" name="Picture 1" descr="DSC_0289"/>
          <p:cNvPicPr>
            <a:picLocks noChangeAspect="1" noChangeArrowheads="1"/>
          </p:cNvPicPr>
          <p:nvPr/>
        </p:nvPicPr>
        <p:blipFill>
          <a:blip r:embed="rId4">
            <a:lum contrast="20000"/>
          </a:blip>
          <a:srcRect l="6755" t="5048" r="11964"/>
          <a:stretch>
            <a:fillRect/>
          </a:stretch>
        </p:blipFill>
        <p:spPr bwMode="auto">
          <a:xfrm>
            <a:off x="5562600" y="319088"/>
            <a:ext cx="3276600" cy="570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100_30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53988"/>
            <a:ext cx="7467600" cy="563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5" name="TextBox 2"/>
          <p:cNvSpPr txBox="1">
            <a:spLocks noChangeArrowheads="1"/>
          </p:cNvSpPr>
          <p:nvPr/>
        </p:nvSpPr>
        <p:spPr bwMode="auto">
          <a:xfrm>
            <a:off x="1752600" y="5943600"/>
            <a:ext cx="533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A model RCC Chamber for Terafil water filter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100_4393"/>
          <p:cNvPicPr>
            <a:picLocks noChangeAspect="1" noChangeArrowheads="1"/>
          </p:cNvPicPr>
          <p:nvPr/>
        </p:nvPicPr>
        <p:blipFill>
          <a:blip r:embed="rId3">
            <a:lum bright="30000" contrast="48000"/>
          </a:blip>
          <a:srcRect/>
          <a:stretch>
            <a:fillRect/>
          </a:stretch>
        </p:blipFill>
        <p:spPr bwMode="auto">
          <a:xfrm>
            <a:off x="762000" y="125413"/>
            <a:ext cx="7620000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1066800" y="5957888"/>
            <a:ext cx="7315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 b="1"/>
              <a:t>Assembled of Terafil water filter at IMMT, Bhubaneswar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8610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DSC_0390"/>
          <p:cNvPicPr>
            <a:picLocks noChangeAspect="1" noChangeArrowheads="1"/>
          </p:cNvPicPr>
          <p:nvPr/>
        </p:nvPicPr>
        <p:blipFill>
          <a:blip r:embed="rId3" cstate="print"/>
          <a:srcRect t="26115" b="3015"/>
          <a:stretch>
            <a:fillRect/>
          </a:stretch>
        </p:blipFill>
        <p:spPr bwMode="auto">
          <a:xfrm>
            <a:off x="666750" y="166256"/>
            <a:ext cx="7772400" cy="3481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6" descr="DSC_0378"/>
          <p:cNvPicPr>
            <a:picLocks noChangeAspect="1" noChangeArrowheads="1"/>
          </p:cNvPicPr>
          <p:nvPr/>
        </p:nvPicPr>
        <p:blipFill>
          <a:blip r:embed="rId4"/>
          <a:srcRect t="5980" b="8305"/>
          <a:stretch>
            <a:fillRect/>
          </a:stretch>
        </p:blipFill>
        <p:spPr bwMode="auto">
          <a:xfrm>
            <a:off x="704850" y="3667125"/>
            <a:ext cx="396240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7" descr="DSC_037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14925" y="3667125"/>
            <a:ext cx="3352800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1" name="Text Box 8"/>
          <p:cNvSpPr txBox="1">
            <a:spLocks noChangeArrowheads="1"/>
          </p:cNvSpPr>
          <p:nvPr/>
        </p:nvSpPr>
        <p:spPr bwMode="auto">
          <a:xfrm>
            <a:off x="609600" y="6096000"/>
            <a:ext cx="792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IN" b="1"/>
          </a:p>
        </p:txBody>
      </p:sp>
      <p:sp>
        <p:nvSpPr>
          <p:cNvPr id="45062" name="Text Box 5"/>
          <p:cNvSpPr txBox="1">
            <a:spLocks noChangeArrowheads="1"/>
          </p:cNvSpPr>
          <p:nvPr/>
        </p:nvSpPr>
        <p:spPr bwMode="auto">
          <a:xfrm>
            <a:off x="466725" y="5984875"/>
            <a:ext cx="8229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/>
              <a:t>TERAFIL WATER FILTER launched by Hon’ble Dy. Chief Minister of Tamilnadu on 25</a:t>
            </a:r>
            <a:r>
              <a:rPr lang="en-US" sz="2000" b="1" baseline="30000"/>
              <a:t>th</a:t>
            </a:r>
            <a:r>
              <a:rPr lang="en-US" sz="2000" b="1"/>
              <a:t> August 2010 at Chennai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 descr="Launching Terafil-By CM-(10"/>
          <p:cNvPicPr>
            <a:picLocks noChangeAspect="1" noChangeArrowheads="1"/>
          </p:cNvPicPr>
          <p:nvPr/>
        </p:nvPicPr>
        <p:blipFill>
          <a:blip r:embed="rId3">
            <a:lum bright="-6000" contrast="12000"/>
          </a:blip>
          <a:srcRect/>
          <a:stretch>
            <a:fillRect/>
          </a:stretch>
        </p:blipFill>
        <p:spPr bwMode="auto">
          <a:xfrm>
            <a:off x="533400" y="160338"/>
            <a:ext cx="8153400" cy="551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ext Box 5"/>
          <p:cNvSpPr txBox="1">
            <a:spLocks noChangeArrowheads="1"/>
          </p:cNvSpPr>
          <p:nvPr/>
        </p:nvSpPr>
        <p:spPr bwMode="auto">
          <a:xfrm>
            <a:off x="609600" y="5867400"/>
            <a:ext cx="7848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 b="1"/>
              <a:t>TERAFIL WATER FILTER launched by Hon’ble Chief Minister of Orissa on 10</a:t>
            </a:r>
            <a:r>
              <a:rPr lang="en-US" sz="2000" b="1" baseline="30000"/>
              <a:t>th</a:t>
            </a:r>
            <a:r>
              <a:rPr lang="en-US" sz="2000" b="1"/>
              <a:t> August 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Terrafil technology for Iron removal 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mtClean="0"/>
              <a:t>New method developed by IMMT Bhuvaneswar</a:t>
            </a:r>
          </a:p>
          <a:p>
            <a:r>
              <a:rPr lang="en-US" smtClean="0"/>
              <a:t>Sand,clay and saw dust is mixed in a definite proportion</a:t>
            </a:r>
          </a:p>
          <a:p>
            <a:r>
              <a:rPr lang="en-US" smtClean="0"/>
              <a:t>Thereafter it is moulded in the form of a circular disk</a:t>
            </a:r>
          </a:p>
          <a:p>
            <a:r>
              <a:rPr lang="en-US" smtClean="0"/>
              <a:t>The disk is heated  and the saw dust burns away and pores are formed </a:t>
            </a:r>
          </a:p>
          <a:p>
            <a:r>
              <a:rPr lang="en-US" smtClean="0"/>
              <a:t>An iron removal system is arranged in such a way that</a:t>
            </a:r>
          </a:p>
          <a:p>
            <a:pPr>
              <a:buFont typeface="Wingdings 2" pitchFamily="18" charset="2"/>
              <a:buNone/>
            </a:pPr>
            <a:r>
              <a:rPr lang="en-US" smtClean="0"/>
              <a:t>Iron containing water is filtered through the disk and the water gets treated 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3599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tf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928688"/>
            <a:ext cx="3490913" cy="249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 descr="tf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928688"/>
            <a:ext cx="2889250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tf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3900488"/>
            <a:ext cx="343693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tf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57800" y="3900488"/>
            <a:ext cx="319405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914400" y="3367088"/>
            <a:ext cx="3505200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Sand, Saw dust &amp; Clay</a:t>
            </a:r>
          </a:p>
        </p:txBody>
      </p:sp>
      <p:sp>
        <p:nvSpPr>
          <p:cNvPr id="16391" name="Text Box 8"/>
          <p:cNvSpPr txBox="1">
            <a:spLocks noChangeArrowheads="1"/>
          </p:cNvSpPr>
          <p:nvPr/>
        </p:nvSpPr>
        <p:spPr bwMode="auto">
          <a:xfrm>
            <a:off x="5562600" y="3367088"/>
            <a:ext cx="2895600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Mixed with water</a:t>
            </a:r>
          </a:p>
        </p:txBody>
      </p:sp>
      <p:sp>
        <p:nvSpPr>
          <p:cNvPr id="16392" name="Text Box 9"/>
          <p:cNvSpPr txBox="1">
            <a:spLocks noChangeArrowheads="1"/>
          </p:cNvSpPr>
          <p:nvPr/>
        </p:nvSpPr>
        <p:spPr bwMode="auto">
          <a:xfrm>
            <a:off x="2743200" y="6338888"/>
            <a:ext cx="3810000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Molding of Green Terafil</a:t>
            </a:r>
            <a:endParaRPr lang="en-US" sz="2400" b="1">
              <a:latin typeface="Wingdings" pitchFamily="2" charset="2"/>
            </a:endParaRPr>
          </a:p>
        </p:txBody>
      </p:sp>
      <p:sp>
        <p:nvSpPr>
          <p:cNvPr id="16393" name="Text Box 10"/>
          <p:cNvSpPr txBox="1">
            <a:spLocks noChangeArrowheads="1"/>
          </p:cNvSpPr>
          <p:nvPr/>
        </p:nvSpPr>
        <p:spPr bwMode="auto">
          <a:xfrm>
            <a:off x="228600" y="228600"/>
            <a:ext cx="868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800000"/>
                </a:solidFill>
              </a:rPr>
              <a:t>Production of TERAIL Media (Disc)</a:t>
            </a:r>
          </a:p>
        </p:txBody>
      </p:sp>
    </p:spTree>
    <p:extLst>
      <p:ext uri="{BB962C8B-B14F-4D97-AF65-F5344CB8AC3E}">
        <p14:creationId xmlns:p14="http://schemas.microsoft.com/office/powerpoint/2010/main" val="76989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tf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76200"/>
            <a:ext cx="2782888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 descr="tf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75250" y="150813"/>
            <a:ext cx="2667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tf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33563" y="3062288"/>
            <a:ext cx="2738437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 descr="tf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19688" y="2971800"/>
            <a:ext cx="276542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 Box 7"/>
          <p:cNvSpPr txBox="1">
            <a:spLocks noChangeArrowheads="1"/>
          </p:cNvSpPr>
          <p:nvPr/>
        </p:nvSpPr>
        <p:spPr bwMode="auto">
          <a:xfrm>
            <a:off x="4038600" y="2438400"/>
            <a:ext cx="3048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Green Terafil</a:t>
            </a:r>
          </a:p>
        </p:txBody>
      </p:sp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2057400" y="5181600"/>
            <a:ext cx="3048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Sintering of Terafil</a:t>
            </a:r>
          </a:p>
        </p:txBody>
      </p:sp>
      <p:sp>
        <p:nvSpPr>
          <p:cNvPr id="17416" name="Text Box 9"/>
          <p:cNvSpPr txBox="1">
            <a:spLocks noChangeArrowheads="1"/>
          </p:cNvSpPr>
          <p:nvPr/>
        </p:nvSpPr>
        <p:spPr bwMode="auto">
          <a:xfrm>
            <a:off x="5181600" y="5181600"/>
            <a:ext cx="2590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Sintered Terafil</a:t>
            </a:r>
          </a:p>
        </p:txBody>
      </p:sp>
      <p:sp>
        <p:nvSpPr>
          <p:cNvPr id="17417" name="Text Box 11"/>
          <p:cNvSpPr txBox="1">
            <a:spLocks noChangeArrowheads="1"/>
          </p:cNvSpPr>
          <p:nvPr/>
        </p:nvSpPr>
        <p:spPr bwMode="auto">
          <a:xfrm>
            <a:off x="2133600" y="5867400"/>
            <a:ext cx="533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rgbClr val="800000"/>
                </a:solidFill>
              </a:rPr>
              <a:t>Construction of Terafil</a:t>
            </a:r>
          </a:p>
        </p:txBody>
      </p:sp>
    </p:spTree>
    <p:extLst>
      <p:ext uri="{BB962C8B-B14F-4D97-AF65-F5344CB8AC3E}">
        <p14:creationId xmlns:p14="http://schemas.microsoft.com/office/powerpoint/2010/main" val="262120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04800" y="381000"/>
            <a:ext cx="5257800" cy="6096000"/>
            <a:chOff x="3312" y="900"/>
            <a:chExt cx="8460" cy="9360"/>
          </a:xfrm>
        </p:grpSpPr>
        <p:pic>
          <p:nvPicPr>
            <p:cNvPr id="30724" name="Picture 3"/>
            <p:cNvPicPr>
              <a:picLocks noChangeAspect="1" noChangeArrowheads="1"/>
            </p:cNvPicPr>
            <p:nvPr/>
          </p:nvPicPr>
          <p:blipFill>
            <a:blip r:embed="rId3"/>
            <a:srcRect l="6143" r="4778" b="2040"/>
            <a:stretch>
              <a:fillRect/>
            </a:stretch>
          </p:blipFill>
          <p:spPr bwMode="auto">
            <a:xfrm>
              <a:off x="3312" y="900"/>
              <a:ext cx="5220" cy="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25" name="Line 4"/>
            <p:cNvSpPr>
              <a:spLocks noChangeShapeType="1"/>
            </p:cNvSpPr>
            <p:nvPr/>
          </p:nvSpPr>
          <p:spPr bwMode="auto">
            <a:xfrm flipH="1">
              <a:off x="7632" y="1800"/>
              <a:ext cx="144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6" name="Line 5"/>
            <p:cNvSpPr>
              <a:spLocks noChangeShapeType="1"/>
            </p:cNvSpPr>
            <p:nvPr/>
          </p:nvSpPr>
          <p:spPr bwMode="auto">
            <a:xfrm flipH="1">
              <a:off x="8352" y="8640"/>
              <a:ext cx="72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7" name="Line 6"/>
            <p:cNvSpPr>
              <a:spLocks noChangeShapeType="1"/>
            </p:cNvSpPr>
            <p:nvPr/>
          </p:nvSpPr>
          <p:spPr bwMode="auto">
            <a:xfrm flipH="1">
              <a:off x="7632" y="7200"/>
              <a:ext cx="144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8" name="Line 7"/>
            <p:cNvSpPr>
              <a:spLocks noChangeShapeType="1"/>
            </p:cNvSpPr>
            <p:nvPr/>
          </p:nvSpPr>
          <p:spPr bwMode="auto">
            <a:xfrm flipH="1">
              <a:off x="7632" y="5400"/>
              <a:ext cx="144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9" name="Line 8"/>
            <p:cNvSpPr>
              <a:spLocks noChangeShapeType="1"/>
            </p:cNvSpPr>
            <p:nvPr/>
          </p:nvSpPr>
          <p:spPr bwMode="auto">
            <a:xfrm flipH="1">
              <a:off x="7092" y="4680"/>
              <a:ext cx="198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30" name="Line 9"/>
            <p:cNvSpPr>
              <a:spLocks noChangeShapeType="1"/>
            </p:cNvSpPr>
            <p:nvPr/>
          </p:nvSpPr>
          <p:spPr bwMode="auto">
            <a:xfrm flipH="1">
              <a:off x="7632" y="3600"/>
              <a:ext cx="144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31" name="Text Box 10"/>
            <p:cNvSpPr txBox="1">
              <a:spLocks noChangeArrowheads="1"/>
            </p:cNvSpPr>
            <p:nvPr/>
          </p:nvSpPr>
          <p:spPr bwMode="auto">
            <a:xfrm>
              <a:off x="9072" y="1620"/>
              <a:ext cx="1351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LID</a:t>
              </a:r>
              <a:endParaRPr lang="en-US" sz="1600"/>
            </a:p>
          </p:txBody>
        </p:sp>
        <p:sp>
          <p:nvSpPr>
            <p:cNvPr id="30732" name="Text Box 11"/>
            <p:cNvSpPr txBox="1">
              <a:spLocks noChangeArrowheads="1"/>
            </p:cNvSpPr>
            <p:nvPr/>
          </p:nvSpPr>
          <p:spPr bwMode="auto">
            <a:xfrm>
              <a:off x="9072" y="3420"/>
              <a:ext cx="270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TOP CONTAINER</a:t>
              </a:r>
              <a:endParaRPr lang="en-US" sz="1600"/>
            </a:p>
          </p:txBody>
        </p:sp>
        <p:sp>
          <p:nvSpPr>
            <p:cNvPr id="30733" name="Text Box 12"/>
            <p:cNvSpPr txBox="1">
              <a:spLocks noChangeArrowheads="1"/>
            </p:cNvSpPr>
            <p:nvPr/>
          </p:nvSpPr>
          <p:spPr bwMode="auto">
            <a:xfrm>
              <a:off x="9072" y="7020"/>
              <a:ext cx="2332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600" b="1"/>
                <a:t>BOTTOM</a:t>
              </a:r>
            </a:p>
            <a:p>
              <a:r>
                <a:rPr lang="en-US" sz="1600" b="1"/>
                <a:t> CONTAINER</a:t>
              </a:r>
            </a:p>
            <a:p>
              <a:endParaRPr lang="en-US"/>
            </a:p>
          </p:txBody>
        </p:sp>
        <p:sp>
          <p:nvSpPr>
            <p:cNvPr id="30734" name="Text Box 13"/>
            <p:cNvSpPr txBox="1">
              <a:spLocks noChangeArrowheads="1"/>
            </p:cNvSpPr>
            <p:nvPr/>
          </p:nvSpPr>
          <p:spPr bwMode="auto">
            <a:xfrm>
              <a:off x="9072" y="5220"/>
              <a:ext cx="216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SUPPORT RING</a:t>
              </a:r>
              <a:endParaRPr lang="en-US" sz="1600"/>
            </a:p>
          </p:txBody>
        </p:sp>
        <p:sp>
          <p:nvSpPr>
            <p:cNvPr id="30735" name="Text Box 14"/>
            <p:cNvSpPr txBox="1">
              <a:spLocks noChangeArrowheads="1"/>
            </p:cNvSpPr>
            <p:nvPr/>
          </p:nvSpPr>
          <p:spPr bwMode="auto">
            <a:xfrm>
              <a:off x="9072" y="4500"/>
              <a:ext cx="1842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TERAFIL</a:t>
              </a:r>
              <a:endParaRPr lang="en-US" sz="1600"/>
            </a:p>
          </p:txBody>
        </p:sp>
        <p:sp>
          <p:nvSpPr>
            <p:cNvPr id="30736" name="Text Box 15"/>
            <p:cNvSpPr txBox="1">
              <a:spLocks noChangeArrowheads="1"/>
            </p:cNvSpPr>
            <p:nvPr/>
          </p:nvSpPr>
          <p:spPr bwMode="auto">
            <a:xfrm>
              <a:off x="9072" y="8460"/>
              <a:ext cx="1597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TAP</a:t>
              </a:r>
              <a:endParaRPr lang="en-US" sz="1600"/>
            </a:p>
          </p:txBody>
        </p:sp>
        <p:sp>
          <p:nvSpPr>
            <p:cNvPr id="30737" name="Text Box 16"/>
            <p:cNvSpPr txBox="1">
              <a:spLocks noChangeArrowheads="1"/>
            </p:cNvSpPr>
            <p:nvPr/>
          </p:nvSpPr>
          <p:spPr bwMode="auto">
            <a:xfrm>
              <a:off x="3672" y="9720"/>
              <a:ext cx="486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600" b="1"/>
                <a:t>TERAFIL WATER FILTER</a:t>
              </a:r>
              <a:endParaRPr lang="en-US"/>
            </a:p>
          </p:txBody>
        </p:sp>
      </p:grpSp>
      <p:pic>
        <p:nvPicPr>
          <p:cNvPr id="30723" name="Picture 1" descr="DSC_0289"/>
          <p:cNvPicPr>
            <a:picLocks noChangeAspect="1" noChangeArrowheads="1"/>
          </p:cNvPicPr>
          <p:nvPr/>
        </p:nvPicPr>
        <p:blipFill>
          <a:blip r:embed="rId4">
            <a:lum contrast="20000"/>
          </a:blip>
          <a:srcRect l="6755" t="5048" r="11964"/>
          <a:stretch>
            <a:fillRect/>
          </a:stretch>
        </p:blipFill>
        <p:spPr bwMode="auto">
          <a:xfrm>
            <a:off x="5562600" y="319088"/>
            <a:ext cx="3276600" cy="570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247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100_30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53988"/>
            <a:ext cx="7467600" cy="563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5" name="TextBox 2"/>
          <p:cNvSpPr txBox="1">
            <a:spLocks noChangeArrowheads="1"/>
          </p:cNvSpPr>
          <p:nvPr/>
        </p:nvSpPr>
        <p:spPr bwMode="auto">
          <a:xfrm>
            <a:off x="1752600" y="5943600"/>
            <a:ext cx="533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A model RCC Chamber for Terafil water filter</a:t>
            </a:r>
          </a:p>
        </p:txBody>
      </p:sp>
    </p:spTree>
    <p:extLst>
      <p:ext uri="{BB962C8B-B14F-4D97-AF65-F5344CB8AC3E}">
        <p14:creationId xmlns:p14="http://schemas.microsoft.com/office/powerpoint/2010/main" val="297037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100_4393"/>
          <p:cNvPicPr>
            <a:picLocks noChangeAspect="1" noChangeArrowheads="1"/>
          </p:cNvPicPr>
          <p:nvPr/>
        </p:nvPicPr>
        <p:blipFill>
          <a:blip r:embed="rId3">
            <a:lum bright="30000" contrast="48000"/>
          </a:blip>
          <a:srcRect/>
          <a:stretch>
            <a:fillRect/>
          </a:stretch>
        </p:blipFill>
        <p:spPr bwMode="auto">
          <a:xfrm>
            <a:off x="762000" y="125413"/>
            <a:ext cx="7620000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1066800" y="5957888"/>
            <a:ext cx="7315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 b="1"/>
              <a:t>Assembled of Terafil water filter at IMMT, Bhubaneswar</a:t>
            </a:r>
          </a:p>
        </p:txBody>
      </p:sp>
    </p:spTree>
    <p:extLst>
      <p:ext uri="{BB962C8B-B14F-4D97-AF65-F5344CB8AC3E}">
        <p14:creationId xmlns:p14="http://schemas.microsoft.com/office/powerpoint/2010/main" val="384395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8610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7216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DSC_0390"/>
          <p:cNvPicPr>
            <a:picLocks noChangeAspect="1" noChangeArrowheads="1"/>
          </p:cNvPicPr>
          <p:nvPr/>
        </p:nvPicPr>
        <p:blipFill>
          <a:blip r:embed="rId3" cstate="print"/>
          <a:srcRect t="26115" b="3015"/>
          <a:stretch>
            <a:fillRect/>
          </a:stretch>
        </p:blipFill>
        <p:spPr bwMode="auto">
          <a:xfrm>
            <a:off x="666750" y="166256"/>
            <a:ext cx="7772400" cy="3481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6" descr="DSC_0378"/>
          <p:cNvPicPr>
            <a:picLocks noChangeAspect="1" noChangeArrowheads="1"/>
          </p:cNvPicPr>
          <p:nvPr/>
        </p:nvPicPr>
        <p:blipFill>
          <a:blip r:embed="rId4"/>
          <a:srcRect t="5980" b="8305"/>
          <a:stretch>
            <a:fillRect/>
          </a:stretch>
        </p:blipFill>
        <p:spPr bwMode="auto">
          <a:xfrm>
            <a:off x="704850" y="3667125"/>
            <a:ext cx="396240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7" descr="DSC_037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14925" y="3667125"/>
            <a:ext cx="3352800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1" name="Text Box 8"/>
          <p:cNvSpPr txBox="1">
            <a:spLocks noChangeArrowheads="1"/>
          </p:cNvSpPr>
          <p:nvPr/>
        </p:nvSpPr>
        <p:spPr bwMode="auto">
          <a:xfrm>
            <a:off x="609600" y="6096000"/>
            <a:ext cx="792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IN" b="1"/>
          </a:p>
        </p:txBody>
      </p:sp>
      <p:sp>
        <p:nvSpPr>
          <p:cNvPr id="45062" name="Text Box 5"/>
          <p:cNvSpPr txBox="1">
            <a:spLocks noChangeArrowheads="1"/>
          </p:cNvSpPr>
          <p:nvPr/>
        </p:nvSpPr>
        <p:spPr bwMode="auto">
          <a:xfrm>
            <a:off x="466725" y="5984875"/>
            <a:ext cx="8229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/>
              <a:t>TERAFIL WATER FILTER launched by Hon’ble Dy. Chief Minister of Tamilnadu on 25</a:t>
            </a:r>
            <a:r>
              <a:rPr lang="en-US" sz="2000" b="1" baseline="30000"/>
              <a:t>th</a:t>
            </a:r>
            <a:r>
              <a:rPr lang="en-US" sz="2000" b="1"/>
              <a:t> August 2010 at Chennai</a:t>
            </a:r>
          </a:p>
        </p:txBody>
      </p:sp>
    </p:spTree>
    <p:extLst>
      <p:ext uri="{BB962C8B-B14F-4D97-AF65-F5344CB8AC3E}">
        <p14:creationId xmlns:p14="http://schemas.microsoft.com/office/powerpoint/2010/main" val="177672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 descr="Launching Terafil-By CM-(10"/>
          <p:cNvPicPr>
            <a:picLocks noChangeAspect="1" noChangeArrowheads="1"/>
          </p:cNvPicPr>
          <p:nvPr/>
        </p:nvPicPr>
        <p:blipFill>
          <a:blip r:embed="rId3">
            <a:lum bright="-6000" contrast="12000"/>
          </a:blip>
          <a:srcRect/>
          <a:stretch>
            <a:fillRect/>
          </a:stretch>
        </p:blipFill>
        <p:spPr bwMode="auto">
          <a:xfrm>
            <a:off x="533400" y="160338"/>
            <a:ext cx="8153400" cy="551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ext Box 5"/>
          <p:cNvSpPr txBox="1">
            <a:spLocks noChangeArrowheads="1"/>
          </p:cNvSpPr>
          <p:nvPr/>
        </p:nvSpPr>
        <p:spPr bwMode="auto">
          <a:xfrm>
            <a:off x="609600" y="5867400"/>
            <a:ext cx="7848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 b="1"/>
              <a:t>TERAFIL WATER FILTER launched by Hon’ble Chief Minister of Orissa on 10</a:t>
            </a:r>
            <a:r>
              <a:rPr lang="en-US" sz="2000" b="1" baseline="30000"/>
              <a:t>th</a:t>
            </a:r>
            <a:r>
              <a:rPr lang="en-US" sz="2000" b="1"/>
              <a:t> August 2007</a:t>
            </a:r>
          </a:p>
        </p:txBody>
      </p:sp>
    </p:spTree>
    <p:extLst>
      <p:ext uri="{BB962C8B-B14F-4D97-AF65-F5344CB8AC3E}">
        <p14:creationId xmlns:p14="http://schemas.microsoft.com/office/powerpoint/2010/main" val="235066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E:\IMMT-Comp-HP-XP-25.08.09\My Document-1-(25.08.09)\PHOTOGRAPHS\Photo-AMETHI-Exhib\Photo-Exhibition-Amethi\AMETHI-Ex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28600"/>
            <a:ext cx="7239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595" name="TextBox 2"/>
          <p:cNvSpPr txBox="1">
            <a:spLocks noChangeArrowheads="1"/>
          </p:cNvSpPr>
          <p:nvPr/>
        </p:nvSpPr>
        <p:spPr bwMode="auto">
          <a:xfrm>
            <a:off x="457200" y="5486400"/>
            <a:ext cx="8153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Inspection of IMMT technology by Hon’ble MP Sri Rahul Gandhi &amp; Minister S&amp;T, GOI Sri Kapil Sibal at Amethi, UP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1786689[1]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152400"/>
            <a:ext cx="393065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15" name="TextBox 3"/>
          <p:cNvSpPr txBox="1">
            <a:spLocks noChangeArrowheads="1"/>
          </p:cNvSpPr>
          <p:nvPr/>
        </p:nvSpPr>
        <p:spPr bwMode="auto">
          <a:xfrm>
            <a:off x="4343400" y="1295400"/>
            <a:ext cx="4343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>
                <a:latin typeface="Brush Script MT" pitchFamily="66" charset="0"/>
              </a:rPr>
              <a:t>Thank you</a:t>
            </a:r>
          </a:p>
        </p:txBody>
      </p:sp>
      <p:sp>
        <p:nvSpPr>
          <p:cNvPr id="115716" name="TextBox 4"/>
          <p:cNvSpPr txBox="1">
            <a:spLocks noChangeArrowheads="1"/>
          </p:cNvSpPr>
          <p:nvPr/>
        </p:nvSpPr>
        <p:spPr bwMode="auto">
          <a:xfrm>
            <a:off x="4724400" y="4267200"/>
            <a:ext cx="4038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>
                <a:latin typeface="Brush Script MT" pitchFamily="66" charset="0"/>
              </a:rPr>
              <a:t>Save drinking water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389</Words>
  <Application>Microsoft Office PowerPoint</Application>
  <PresentationFormat>On-screen Show (4:3)</PresentationFormat>
  <Paragraphs>84</Paragraphs>
  <Slides>22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Terrafil Technology </vt:lpstr>
      <vt:lpstr>Terrafil technology for Iron removal </vt:lpstr>
      <vt:lpstr>Terafil technology for water treatment prepare a filtering disk with the following  proportion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Terrafil technology for Iron removal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quality</dc:title>
  <dc:creator>user</dc:creator>
  <cp:lastModifiedBy>cyriac</cp:lastModifiedBy>
  <cp:revision>46</cp:revision>
  <dcterms:created xsi:type="dcterms:W3CDTF">2013-02-06T23:50:46Z</dcterms:created>
  <dcterms:modified xsi:type="dcterms:W3CDTF">2016-05-22T04:47:44Z</dcterms:modified>
</cp:coreProperties>
</file>